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Roboto Slab"/>
      <p:regular r:id="rId23"/>
      <p:bold r:id="rId24"/>
    </p:embeddedFont>
    <p:embeddedFont>
      <p:font typeface="Roboto"/>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Slab-bold.fntdata"/><Relationship Id="rId23" Type="http://schemas.openxmlformats.org/officeDocument/2006/relationships/font" Target="fonts/RobotoSlab-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bold.fntdata"/><Relationship Id="rId25" Type="http://schemas.openxmlformats.org/officeDocument/2006/relationships/font" Target="fonts/Roboto-regular.fntdata"/><Relationship Id="rId28" Type="http://schemas.openxmlformats.org/officeDocument/2006/relationships/font" Target="fonts/Roboto-boldItalic.fntdata"/><Relationship Id="rId27" Type="http://schemas.openxmlformats.org/officeDocument/2006/relationships/font" Target="fonts/Robo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8ce4effdd1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8ce4effdd1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8ce4effdd1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8ce4effdd1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8ce4effdd1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8ce4effdd1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8ce4effdd1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8ce4effdd1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8ce4effdd1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8ce4effdd1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8ce4effdd1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8ce4effdd1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8ce4effdd1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8ce4effdd1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8ce4effdd1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8ce4effdd1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8ce4effdd1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8ce4effdd1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8ce4effdd1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8ce4effdd1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8ce4effdd1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8ce4effdd1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8ce4effdd1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8ce4effdd1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8ce4effdd1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8ce4effdd1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8ce4effdd1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8ce4effdd1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8ce4effdd1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8ce4effdd1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8ce4effdd1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8ce4effdd1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8.png"/><Relationship Id="rId4" Type="http://schemas.openxmlformats.org/officeDocument/2006/relationships/image" Target="../media/image4.png"/><Relationship Id="rId5" Type="http://schemas.openxmlformats.org/officeDocument/2006/relationships/image" Target="../media/image13.png"/><Relationship Id="rId6"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3"/>
          <p:cNvSpPr txBox="1"/>
          <p:nvPr>
            <p:ph type="ctrTitle"/>
          </p:nvPr>
        </p:nvSpPr>
        <p:spPr>
          <a:xfrm>
            <a:off x="1680313" y="506925"/>
            <a:ext cx="5783400" cy="909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What is a seed?</a:t>
            </a:r>
            <a:endParaRPr/>
          </a:p>
        </p:txBody>
      </p:sp>
      <p:sp>
        <p:nvSpPr>
          <p:cNvPr id="64" name="Google Shape;64;p13"/>
          <p:cNvSpPr txBox="1"/>
          <p:nvPr>
            <p:ph idx="1" type="subTitle"/>
          </p:nvPr>
        </p:nvSpPr>
        <p:spPr>
          <a:xfrm>
            <a:off x="1680302" y="1415925"/>
            <a:ext cx="5783400" cy="90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How can we learn more about them?</a:t>
            </a:r>
            <a:endParaRPr/>
          </a:p>
        </p:txBody>
      </p:sp>
      <p:pic>
        <p:nvPicPr>
          <p:cNvPr id="65" name="Google Shape;65;p13"/>
          <p:cNvPicPr preferRelativeResize="0"/>
          <p:nvPr/>
        </p:nvPicPr>
        <p:blipFill>
          <a:blip r:embed="rId3">
            <a:alphaModFix/>
          </a:blip>
          <a:stretch>
            <a:fillRect/>
          </a:stretch>
        </p:blipFill>
        <p:spPr>
          <a:xfrm>
            <a:off x="3063838" y="2064150"/>
            <a:ext cx="3016375" cy="22104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Can you name some seeds that you eat?</a:t>
            </a:r>
            <a:endParaRPr/>
          </a:p>
        </p:txBody>
      </p:sp>
      <p:sp>
        <p:nvSpPr>
          <p:cNvPr id="71" name="Google Shape;71;p14"/>
          <p:cNvSpPr txBox="1"/>
          <p:nvPr>
            <p:ph idx="1" type="body"/>
          </p:nvPr>
        </p:nvSpPr>
        <p:spPr>
          <a:xfrm>
            <a:off x="387900" y="1489825"/>
            <a:ext cx="41121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What are some of the favorite seeds that you eat?</a:t>
            </a:r>
            <a:endParaRPr sz="2200"/>
          </a:p>
          <a:p>
            <a:pPr indent="0" lvl="0" marL="0" rtl="0" algn="l">
              <a:spcBef>
                <a:spcPts val="1600"/>
              </a:spcBef>
              <a:spcAft>
                <a:spcPts val="1600"/>
              </a:spcAft>
              <a:buNone/>
            </a:pPr>
            <a:r>
              <a:rPr lang="en" sz="2200"/>
              <a:t>Hint: I see that there are 2 seeds the kids on the right are eating...</a:t>
            </a:r>
            <a:endParaRPr sz="2200"/>
          </a:p>
        </p:txBody>
      </p:sp>
      <p:pic>
        <p:nvPicPr>
          <p:cNvPr id="72" name="Google Shape;72;p14"/>
          <p:cNvPicPr preferRelativeResize="0"/>
          <p:nvPr/>
        </p:nvPicPr>
        <p:blipFill>
          <a:blip r:embed="rId3">
            <a:alphaModFix/>
          </a:blip>
          <a:stretch>
            <a:fillRect/>
          </a:stretch>
        </p:blipFill>
        <p:spPr>
          <a:xfrm>
            <a:off x="4500000" y="1489825"/>
            <a:ext cx="4339200" cy="289424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15"/>
          <p:cNvPicPr preferRelativeResize="0"/>
          <p:nvPr/>
        </p:nvPicPr>
        <p:blipFill>
          <a:blip r:embed="rId3">
            <a:alphaModFix/>
          </a:blip>
          <a:stretch>
            <a:fillRect/>
          </a:stretch>
        </p:blipFill>
        <p:spPr>
          <a:xfrm>
            <a:off x="2982200" y="458025"/>
            <a:ext cx="4135324" cy="4119188"/>
          </a:xfrm>
          <a:prstGeom prst="rect">
            <a:avLst/>
          </a:prstGeom>
          <a:noFill/>
          <a:ln>
            <a:noFill/>
          </a:ln>
        </p:spPr>
      </p:pic>
      <p:sp>
        <p:nvSpPr>
          <p:cNvPr id="78" name="Google Shape;78;p1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5"/>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80" name="Google Shape;80;p15"/>
          <p:cNvPicPr preferRelativeResize="0"/>
          <p:nvPr/>
        </p:nvPicPr>
        <p:blipFill>
          <a:blip r:embed="rId4">
            <a:alphaModFix/>
          </a:blip>
          <a:stretch>
            <a:fillRect/>
          </a:stretch>
        </p:blipFill>
        <p:spPr>
          <a:xfrm>
            <a:off x="289400" y="458025"/>
            <a:ext cx="4135325" cy="4135325"/>
          </a:xfrm>
          <a:prstGeom prst="rect">
            <a:avLst/>
          </a:prstGeom>
          <a:noFill/>
          <a:ln>
            <a:noFill/>
          </a:ln>
        </p:spPr>
      </p:pic>
      <p:pic>
        <p:nvPicPr>
          <p:cNvPr id="81" name="Google Shape;81;p15"/>
          <p:cNvPicPr preferRelativeResize="0"/>
          <p:nvPr/>
        </p:nvPicPr>
        <p:blipFill rotWithShape="1">
          <a:blip r:embed="rId5">
            <a:alphaModFix/>
          </a:blip>
          <a:srcRect b="4149" l="0" r="0" t="13027"/>
          <a:stretch/>
        </p:blipFill>
        <p:spPr>
          <a:xfrm>
            <a:off x="5614298" y="458025"/>
            <a:ext cx="3211028" cy="4135324"/>
          </a:xfrm>
          <a:prstGeom prst="rect">
            <a:avLst/>
          </a:prstGeom>
          <a:noFill/>
          <a:ln>
            <a:noFill/>
          </a:ln>
        </p:spPr>
      </p:pic>
      <p:pic>
        <p:nvPicPr>
          <p:cNvPr id="82" name="Google Shape;82;p15"/>
          <p:cNvPicPr preferRelativeResize="0"/>
          <p:nvPr/>
        </p:nvPicPr>
        <p:blipFill>
          <a:blip r:embed="rId6">
            <a:alphaModFix/>
          </a:blip>
          <a:stretch>
            <a:fillRect/>
          </a:stretch>
        </p:blipFill>
        <p:spPr>
          <a:xfrm>
            <a:off x="3469028" y="1862000"/>
            <a:ext cx="887724" cy="7663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My favorite edible seed is...</a:t>
            </a:r>
            <a:endParaRPr/>
          </a:p>
        </p:txBody>
      </p:sp>
      <p:sp>
        <p:nvSpPr>
          <p:cNvPr id="88" name="Google Shape;88;p16"/>
          <p:cNvSpPr txBox="1"/>
          <p:nvPr>
            <p:ph idx="1" type="body"/>
          </p:nvPr>
        </p:nvSpPr>
        <p:spPr>
          <a:xfrm>
            <a:off x="387900" y="1263250"/>
            <a:ext cx="41841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600"/>
              <a:t>CHOCOLATE!!!</a:t>
            </a:r>
            <a:endParaRPr sz="2600"/>
          </a:p>
        </p:txBody>
      </p:sp>
      <p:pic>
        <p:nvPicPr>
          <p:cNvPr id="89" name="Google Shape;89;p16"/>
          <p:cNvPicPr preferRelativeResize="0"/>
          <p:nvPr/>
        </p:nvPicPr>
        <p:blipFill>
          <a:blip r:embed="rId3">
            <a:alphaModFix/>
          </a:blip>
          <a:stretch>
            <a:fillRect/>
          </a:stretch>
        </p:blipFill>
        <p:spPr>
          <a:xfrm>
            <a:off x="387900" y="1972591"/>
            <a:ext cx="4448475" cy="2945008"/>
          </a:xfrm>
          <a:prstGeom prst="rect">
            <a:avLst/>
          </a:prstGeom>
          <a:noFill/>
          <a:ln>
            <a:noFill/>
          </a:ln>
        </p:spPr>
      </p:pic>
      <p:pic>
        <p:nvPicPr>
          <p:cNvPr id="90" name="Google Shape;90;p16"/>
          <p:cNvPicPr preferRelativeResize="0"/>
          <p:nvPr/>
        </p:nvPicPr>
        <p:blipFill>
          <a:blip r:embed="rId4">
            <a:alphaModFix/>
          </a:blip>
          <a:stretch>
            <a:fillRect/>
          </a:stretch>
        </p:blipFill>
        <p:spPr>
          <a:xfrm>
            <a:off x="5430600" y="458025"/>
            <a:ext cx="2996949" cy="445957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7"/>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What is a seed?</a:t>
            </a:r>
            <a:endParaRPr/>
          </a:p>
        </p:txBody>
      </p:sp>
      <p:sp>
        <p:nvSpPr>
          <p:cNvPr id="96" name="Google Shape;96;p17"/>
          <p:cNvSpPr txBox="1"/>
          <p:nvPr>
            <p:ph idx="1" type="body"/>
          </p:nvPr>
        </p:nvSpPr>
        <p:spPr>
          <a:xfrm>
            <a:off x="387900" y="1489825"/>
            <a:ext cx="41841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Seeds are the way that plants reproduce</a:t>
            </a:r>
            <a:endParaRPr/>
          </a:p>
          <a:p>
            <a:pPr indent="0" lvl="0" marL="0" rtl="0" algn="l">
              <a:spcBef>
                <a:spcPts val="1600"/>
              </a:spcBef>
              <a:spcAft>
                <a:spcPts val="0"/>
              </a:spcAft>
              <a:buNone/>
            </a:pPr>
            <a:r>
              <a:rPr lang="en"/>
              <a:t>They contain everything that is needed to grow a new plant</a:t>
            </a:r>
            <a:endParaRPr/>
          </a:p>
          <a:p>
            <a:pPr indent="0" lvl="0" marL="0" rtl="0" algn="l">
              <a:spcBef>
                <a:spcPts val="1600"/>
              </a:spcBef>
              <a:spcAft>
                <a:spcPts val="0"/>
              </a:spcAft>
              <a:buNone/>
            </a:pPr>
            <a:r>
              <a:rPr lang="en"/>
              <a:t>Inside of each seed is energy for the new plant to get started, a root, and the first leaves</a:t>
            </a:r>
            <a:endParaRPr/>
          </a:p>
          <a:p>
            <a:pPr indent="0" lvl="0" marL="0" rtl="0" algn="l">
              <a:spcBef>
                <a:spcPts val="1600"/>
              </a:spcBef>
              <a:spcAft>
                <a:spcPts val="1600"/>
              </a:spcAft>
              <a:buNone/>
            </a:pPr>
            <a:r>
              <a:t/>
            </a:r>
            <a:endParaRPr/>
          </a:p>
        </p:txBody>
      </p:sp>
      <p:pic>
        <p:nvPicPr>
          <p:cNvPr id="97" name="Google Shape;97;p17"/>
          <p:cNvPicPr preferRelativeResize="0"/>
          <p:nvPr/>
        </p:nvPicPr>
        <p:blipFill>
          <a:blip r:embed="rId3">
            <a:alphaModFix/>
          </a:blip>
          <a:stretch>
            <a:fillRect/>
          </a:stretch>
        </p:blipFill>
        <p:spPr>
          <a:xfrm>
            <a:off x="4753250" y="1144125"/>
            <a:ext cx="4267200" cy="358444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8"/>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Today we are going to dissect a bean seed to see what is inside</a:t>
            </a:r>
            <a:endParaRPr/>
          </a:p>
        </p:txBody>
      </p:sp>
      <p:sp>
        <p:nvSpPr>
          <p:cNvPr id="103" name="Google Shape;103;p18"/>
          <p:cNvSpPr txBox="1"/>
          <p:nvPr>
            <p:ph idx="1" type="body"/>
          </p:nvPr>
        </p:nvSpPr>
        <p:spPr>
          <a:xfrm>
            <a:off x="520725" y="1189450"/>
            <a:ext cx="42624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To get started make sure you have:</a:t>
            </a:r>
            <a:endParaRPr sz="2000"/>
          </a:p>
          <a:p>
            <a:pPr indent="-355600" lvl="0" marL="457200" rtl="0" algn="l">
              <a:spcBef>
                <a:spcPts val="0"/>
              </a:spcBef>
              <a:spcAft>
                <a:spcPts val="0"/>
              </a:spcAft>
              <a:buSzPts val="2000"/>
              <a:buChar char="●"/>
            </a:pPr>
            <a:r>
              <a:rPr lang="en" sz="2000"/>
              <a:t>Soaked beans</a:t>
            </a:r>
            <a:endParaRPr sz="2000"/>
          </a:p>
          <a:p>
            <a:pPr indent="-355600" lvl="0" marL="457200" rtl="0" algn="l">
              <a:spcBef>
                <a:spcPts val="0"/>
              </a:spcBef>
              <a:spcAft>
                <a:spcPts val="0"/>
              </a:spcAft>
              <a:buSzPts val="2000"/>
              <a:buChar char="●"/>
            </a:pPr>
            <a:r>
              <a:rPr lang="en" sz="2000"/>
              <a:t>Dry bean</a:t>
            </a:r>
            <a:endParaRPr sz="2000"/>
          </a:p>
          <a:p>
            <a:pPr indent="-355600" lvl="0" marL="457200" rtl="0" algn="l">
              <a:spcBef>
                <a:spcPts val="0"/>
              </a:spcBef>
              <a:spcAft>
                <a:spcPts val="0"/>
              </a:spcAft>
              <a:buSzPts val="2000"/>
              <a:buChar char="●"/>
            </a:pPr>
            <a:r>
              <a:rPr lang="en" sz="2000"/>
              <a:t>A paper towel or plate</a:t>
            </a:r>
            <a:endParaRPr sz="2000"/>
          </a:p>
          <a:p>
            <a:pPr indent="-355600" lvl="0" marL="457200" rtl="0" algn="l">
              <a:spcBef>
                <a:spcPts val="0"/>
              </a:spcBef>
              <a:spcAft>
                <a:spcPts val="0"/>
              </a:spcAft>
              <a:buSzPts val="2000"/>
              <a:buChar char="●"/>
            </a:pPr>
            <a:r>
              <a:rPr lang="en" sz="2000"/>
              <a:t>Notebook</a:t>
            </a:r>
            <a:endParaRPr sz="2000"/>
          </a:p>
          <a:p>
            <a:pPr indent="-355600" lvl="0" marL="457200" rtl="0" algn="l">
              <a:spcBef>
                <a:spcPts val="0"/>
              </a:spcBef>
              <a:spcAft>
                <a:spcPts val="0"/>
              </a:spcAft>
              <a:buSzPts val="2000"/>
              <a:buChar char="●"/>
            </a:pPr>
            <a:r>
              <a:rPr lang="en" sz="2000"/>
              <a:t>Pencil and colored pencils</a:t>
            </a:r>
            <a:endParaRPr sz="2000"/>
          </a:p>
          <a:p>
            <a:pPr indent="0" lvl="0" marL="0" rtl="0" algn="l">
              <a:spcBef>
                <a:spcPts val="1600"/>
              </a:spcBef>
              <a:spcAft>
                <a:spcPts val="0"/>
              </a:spcAft>
              <a:buNone/>
            </a:pPr>
            <a:r>
              <a:rPr lang="en" sz="2000"/>
              <a:t>Optional:</a:t>
            </a:r>
            <a:endParaRPr sz="2000"/>
          </a:p>
          <a:p>
            <a:pPr indent="-355600" lvl="0" marL="457200" rtl="0" algn="l">
              <a:spcBef>
                <a:spcPts val="0"/>
              </a:spcBef>
              <a:spcAft>
                <a:spcPts val="0"/>
              </a:spcAft>
              <a:buSzPts val="2000"/>
              <a:buChar char="●"/>
            </a:pPr>
            <a:r>
              <a:rPr lang="en" sz="2000"/>
              <a:t>Hand lens </a:t>
            </a:r>
            <a:endParaRPr sz="2000"/>
          </a:p>
          <a:p>
            <a:pPr indent="-355600" lvl="0" marL="457200" rtl="0" algn="l">
              <a:spcBef>
                <a:spcPts val="0"/>
              </a:spcBef>
              <a:spcAft>
                <a:spcPts val="0"/>
              </a:spcAft>
              <a:buSzPts val="2000"/>
              <a:buChar char="●"/>
            </a:pPr>
            <a:r>
              <a:rPr lang="en" sz="2000"/>
              <a:t>Tweezers</a:t>
            </a:r>
            <a:endParaRPr sz="2000"/>
          </a:p>
          <a:p>
            <a:pPr indent="-355600" lvl="0" marL="457200" rtl="0" algn="l">
              <a:spcBef>
                <a:spcPts val="0"/>
              </a:spcBef>
              <a:spcAft>
                <a:spcPts val="0"/>
              </a:spcAft>
              <a:buSzPts val="2000"/>
              <a:buChar char="●"/>
            </a:pPr>
            <a:r>
              <a:rPr lang="en" sz="2000"/>
              <a:t>Ruler</a:t>
            </a:r>
            <a:endParaRPr sz="2000"/>
          </a:p>
        </p:txBody>
      </p:sp>
      <p:pic>
        <p:nvPicPr>
          <p:cNvPr id="104" name="Google Shape;104;p18"/>
          <p:cNvPicPr preferRelativeResize="0"/>
          <p:nvPr/>
        </p:nvPicPr>
        <p:blipFill>
          <a:blip r:embed="rId3">
            <a:alphaModFix/>
          </a:blip>
          <a:stretch>
            <a:fillRect/>
          </a:stretch>
        </p:blipFill>
        <p:spPr>
          <a:xfrm>
            <a:off x="4890200" y="1462013"/>
            <a:ext cx="4067400" cy="297598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9"/>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Step 1: Compare and Contrast</a:t>
            </a:r>
            <a:endParaRPr/>
          </a:p>
        </p:txBody>
      </p:sp>
      <p:sp>
        <p:nvSpPr>
          <p:cNvPr id="110" name="Google Shape;110;p19"/>
          <p:cNvSpPr txBox="1"/>
          <p:nvPr>
            <p:ph idx="1" type="body"/>
          </p:nvPr>
        </p:nvSpPr>
        <p:spPr>
          <a:xfrm>
            <a:off x="4572000" y="1433175"/>
            <a:ext cx="4184100" cy="342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Look at your dry bean and your bean that soaked in water.</a:t>
            </a:r>
            <a:endParaRPr/>
          </a:p>
          <a:p>
            <a:pPr indent="0" lvl="0" marL="0" rtl="0" algn="l">
              <a:spcBef>
                <a:spcPts val="1600"/>
              </a:spcBef>
              <a:spcAft>
                <a:spcPts val="0"/>
              </a:spcAft>
              <a:buNone/>
            </a:pPr>
            <a:r>
              <a:rPr lang="en"/>
              <a:t>How has the soaked bean changed?</a:t>
            </a:r>
            <a:endParaRPr/>
          </a:p>
          <a:p>
            <a:pPr indent="0" lvl="0" marL="0" rtl="0" algn="l">
              <a:spcBef>
                <a:spcPts val="1600"/>
              </a:spcBef>
              <a:spcAft>
                <a:spcPts val="0"/>
              </a:spcAft>
              <a:buNone/>
            </a:pPr>
            <a:r>
              <a:rPr lang="en"/>
              <a:t>How is it still the same?</a:t>
            </a:r>
            <a:endParaRPr/>
          </a:p>
          <a:p>
            <a:pPr indent="0" lvl="0" marL="0" rtl="0" algn="l">
              <a:spcBef>
                <a:spcPts val="1600"/>
              </a:spcBef>
              <a:spcAft>
                <a:spcPts val="0"/>
              </a:spcAft>
              <a:buNone/>
            </a:pPr>
            <a:r>
              <a:rPr lang="en"/>
              <a:t>How do they feel? Which weighs more?</a:t>
            </a:r>
            <a:endParaRPr/>
          </a:p>
          <a:p>
            <a:pPr indent="0" lvl="0" marL="0" rtl="0" algn="l">
              <a:spcBef>
                <a:spcPts val="1600"/>
              </a:spcBef>
              <a:spcAft>
                <a:spcPts val="0"/>
              </a:spcAft>
              <a:buNone/>
            </a:pPr>
            <a:r>
              <a:rPr lang="en"/>
              <a:t>How do they smell?</a:t>
            </a:r>
            <a:endParaRPr/>
          </a:p>
          <a:p>
            <a:pPr indent="0" lvl="0" marL="0" rtl="0" algn="l">
              <a:spcBef>
                <a:spcPts val="1600"/>
              </a:spcBef>
              <a:spcAft>
                <a:spcPts val="1600"/>
              </a:spcAft>
              <a:buNone/>
            </a:pPr>
            <a:r>
              <a:rPr lang="en"/>
              <a:t>Record your </a:t>
            </a:r>
            <a:r>
              <a:rPr lang="en"/>
              <a:t>observations</a:t>
            </a:r>
            <a:r>
              <a:rPr lang="en"/>
              <a:t> in your journal.</a:t>
            </a:r>
            <a:endParaRPr/>
          </a:p>
        </p:txBody>
      </p:sp>
      <p:pic>
        <p:nvPicPr>
          <p:cNvPr id="111" name="Google Shape;111;p19"/>
          <p:cNvPicPr preferRelativeResize="0"/>
          <p:nvPr/>
        </p:nvPicPr>
        <p:blipFill>
          <a:blip r:embed="rId3">
            <a:alphaModFix/>
          </a:blip>
          <a:stretch>
            <a:fillRect/>
          </a:stretch>
        </p:blipFill>
        <p:spPr>
          <a:xfrm>
            <a:off x="387900" y="1566275"/>
            <a:ext cx="3862200" cy="28966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0"/>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Step 2: Remove the seed coat</a:t>
            </a:r>
            <a:endParaRPr/>
          </a:p>
        </p:txBody>
      </p:sp>
      <p:sp>
        <p:nvSpPr>
          <p:cNvPr id="117" name="Google Shape;117;p20"/>
          <p:cNvSpPr txBox="1"/>
          <p:nvPr>
            <p:ph idx="1" type="body"/>
          </p:nvPr>
        </p:nvSpPr>
        <p:spPr>
          <a:xfrm>
            <a:off x="387900" y="1512475"/>
            <a:ext cx="41235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Look closely at the bean. There is a tough exterior on the bean. This is the bean coat.</a:t>
            </a:r>
            <a:endParaRPr/>
          </a:p>
          <a:p>
            <a:pPr indent="0" lvl="0" marL="0" rtl="0" algn="l">
              <a:spcBef>
                <a:spcPts val="1600"/>
              </a:spcBef>
              <a:spcAft>
                <a:spcPts val="0"/>
              </a:spcAft>
              <a:buNone/>
            </a:pPr>
            <a:r>
              <a:rPr lang="en"/>
              <a:t>Pull off the coat carefully. </a:t>
            </a:r>
            <a:endParaRPr/>
          </a:p>
          <a:p>
            <a:pPr indent="0" lvl="0" marL="0" rtl="0" algn="l">
              <a:spcBef>
                <a:spcPts val="1600"/>
              </a:spcBef>
              <a:spcAft>
                <a:spcPts val="0"/>
              </a:spcAft>
              <a:buNone/>
            </a:pPr>
            <a:r>
              <a:rPr lang="en"/>
              <a:t>What do you see?</a:t>
            </a:r>
            <a:endParaRPr/>
          </a:p>
          <a:p>
            <a:pPr indent="0" lvl="0" marL="0" rtl="0" algn="l">
              <a:spcBef>
                <a:spcPts val="1600"/>
              </a:spcBef>
              <a:spcAft>
                <a:spcPts val="0"/>
              </a:spcAft>
              <a:buNone/>
            </a:pPr>
            <a:r>
              <a:rPr lang="en"/>
              <a:t>Why do you think a seed has a seed coat? (Think about why humans wear coats.)</a:t>
            </a:r>
            <a:endParaRPr/>
          </a:p>
          <a:p>
            <a:pPr indent="0" lvl="0" marL="0" rtl="0" algn="l">
              <a:spcBef>
                <a:spcPts val="1600"/>
              </a:spcBef>
              <a:spcAft>
                <a:spcPts val="1600"/>
              </a:spcAft>
              <a:buNone/>
            </a:pPr>
            <a:r>
              <a:t/>
            </a:r>
            <a:endParaRPr/>
          </a:p>
        </p:txBody>
      </p:sp>
      <p:pic>
        <p:nvPicPr>
          <p:cNvPr id="118" name="Google Shape;118;p20"/>
          <p:cNvPicPr preferRelativeResize="0"/>
          <p:nvPr/>
        </p:nvPicPr>
        <p:blipFill rotWithShape="1">
          <a:blip r:embed="rId3">
            <a:alphaModFix/>
          </a:blip>
          <a:srcRect b="8054" l="15065" r="22108" t="0"/>
          <a:stretch/>
        </p:blipFill>
        <p:spPr>
          <a:xfrm>
            <a:off x="5315700" y="1296525"/>
            <a:ext cx="3377009" cy="32948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1"/>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Step 3: Open the bean</a:t>
            </a:r>
            <a:endParaRPr/>
          </a:p>
        </p:txBody>
      </p:sp>
      <p:sp>
        <p:nvSpPr>
          <p:cNvPr id="124" name="Google Shape;124;p21"/>
          <p:cNvSpPr txBox="1"/>
          <p:nvPr>
            <p:ph idx="1" type="body"/>
          </p:nvPr>
        </p:nvSpPr>
        <p:spPr>
          <a:xfrm>
            <a:off x="387900" y="1489825"/>
            <a:ext cx="41841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Pull the two halves of the bean carefully apart. </a:t>
            </a:r>
            <a:endParaRPr/>
          </a:p>
          <a:p>
            <a:pPr indent="0" lvl="0" marL="0" rtl="0" algn="l">
              <a:spcBef>
                <a:spcPts val="1600"/>
              </a:spcBef>
              <a:spcAft>
                <a:spcPts val="0"/>
              </a:spcAft>
              <a:buNone/>
            </a:pPr>
            <a:r>
              <a:rPr lang="en"/>
              <a:t>As you pull it apart, look inside.</a:t>
            </a:r>
            <a:endParaRPr/>
          </a:p>
          <a:p>
            <a:pPr indent="0" lvl="0" marL="0" rtl="0" algn="l">
              <a:spcBef>
                <a:spcPts val="1600"/>
              </a:spcBef>
              <a:spcAft>
                <a:spcPts val="0"/>
              </a:spcAft>
              <a:buNone/>
            </a:pPr>
            <a:r>
              <a:rPr lang="en"/>
              <a:t>Notice how the bean feels.</a:t>
            </a:r>
            <a:endParaRPr/>
          </a:p>
          <a:p>
            <a:pPr indent="0" lvl="0" marL="0" rtl="0" algn="l">
              <a:spcBef>
                <a:spcPts val="1600"/>
              </a:spcBef>
              <a:spcAft>
                <a:spcPts val="1600"/>
              </a:spcAft>
              <a:buNone/>
            </a:pPr>
            <a:r>
              <a:rPr lang="en"/>
              <a:t>How does it smell?</a:t>
            </a:r>
            <a:endParaRPr/>
          </a:p>
        </p:txBody>
      </p:sp>
      <p:pic>
        <p:nvPicPr>
          <p:cNvPr id="125" name="Google Shape;125;p21"/>
          <p:cNvPicPr preferRelativeResize="0"/>
          <p:nvPr/>
        </p:nvPicPr>
        <p:blipFill>
          <a:blip r:embed="rId3">
            <a:alphaModFix/>
          </a:blip>
          <a:stretch>
            <a:fillRect/>
          </a:stretch>
        </p:blipFill>
        <p:spPr>
          <a:xfrm>
            <a:off x="4724400" y="1181988"/>
            <a:ext cx="3872045" cy="36945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2"/>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Step 4: Find the Root Radicle </a:t>
            </a:r>
            <a:endParaRPr/>
          </a:p>
        </p:txBody>
      </p:sp>
      <p:sp>
        <p:nvSpPr>
          <p:cNvPr id="131" name="Google Shape;131;p22"/>
          <p:cNvSpPr txBox="1"/>
          <p:nvPr>
            <p:ph idx="1" type="body"/>
          </p:nvPr>
        </p:nvSpPr>
        <p:spPr>
          <a:xfrm>
            <a:off x="4572000" y="1489825"/>
            <a:ext cx="41841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radicle is the part of the seed that will grow into the first root</a:t>
            </a:r>
            <a:endParaRPr/>
          </a:p>
          <a:p>
            <a:pPr indent="0" lvl="0" marL="0" rtl="0" algn="l">
              <a:spcBef>
                <a:spcPts val="1600"/>
              </a:spcBef>
              <a:spcAft>
                <a:spcPts val="0"/>
              </a:spcAft>
              <a:buNone/>
            </a:pPr>
            <a:r>
              <a:rPr lang="en"/>
              <a:t>It is usually the first part of the plant to grow from the seed.</a:t>
            </a:r>
            <a:endParaRPr/>
          </a:p>
          <a:p>
            <a:pPr indent="0" lvl="0" marL="0" rtl="0" algn="l">
              <a:spcBef>
                <a:spcPts val="1600"/>
              </a:spcBef>
              <a:spcAft>
                <a:spcPts val="1600"/>
              </a:spcAft>
              <a:buNone/>
            </a:pPr>
            <a:r>
              <a:rPr lang="en"/>
              <a:t>It will become long, and thin. It pushes into the dirt as the rest of the plant grows up.</a:t>
            </a:r>
            <a:endParaRPr/>
          </a:p>
        </p:txBody>
      </p:sp>
      <p:pic>
        <p:nvPicPr>
          <p:cNvPr id="132" name="Google Shape;132;p22"/>
          <p:cNvPicPr preferRelativeResize="0"/>
          <p:nvPr/>
        </p:nvPicPr>
        <p:blipFill>
          <a:blip r:embed="rId3">
            <a:alphaModFix/>
          </a:blip>
          <a:stretch>
            <a:fillRect/>
          </a:stretch>
        </p:blipFill>
        <p:spPr>
          <a:xfrm>
            <a:off x="387900" y="1181975"/>
            <a:ext cx="3872045" cy="3694576"/>
          </a:xfrm>
          <a:prstGeom prst="rect">
            <a:avLst/>
          </a:prstGeom>
          <a:noFill/>
          <a:ln>
            <a:noFill/>
          </a:ln>
        </p:spPr>
      </p:pic>
      <p:cxnSp>
        <p:nvCxnSpPr>
          <p:cNvPr id="133" name="Google Shape;133;p22"/>
          <p:cNvCxnSpPr/>
          <p:nvPr/>
        </p:nvCxnSpPr>
        <p:spPr>
          <a:xfrm flipH="1">
            <a:off x="2166150" y="2227350"/>
            <a:ext cx="1348200" cy="974400"/>
          </a:xfrm>
          <a:prstGeom prst="straightConnector1">
            <a:avLst/>
          </a:prstGeom>
          <a:noFill/>
          <a:ln cap="flat" cmpd="sng" w="38100">
            <a:solidFill>
              <a:srgbClr val="FFFFFF"/>
            </a:solidFill>
            <a:prstDash val="solid"/>
            <a:round/>
            <a:headEnd len="med" w="med" type="non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3"/>
          <p:cNvSpPr txBox="1"/>
          <p:nvPr>
            <p:ph type="title"/>
          </p:nvPr>
        </p:nvSpPr>
        <p:spPr>
          <a:xfrm>
            <a:off x="387900" y="458025"/>
            <a:ext cx="86439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Step 5: Find the c</a:t>
            </a:r>
            <a:r>
              <a:rPr lang="en"/>
              <a:t>otyledon</a:t>
            </a:r>
            <a:r>
              <a:rPr lang="en"/>
              <a:t> and first true leaves</a:t>
            </a:r>
            <a:endParaRPr/>
          </a:p>
        </p:txBody>
      </p:sp>
      <p:sp>
        <p:nvSpPr>
          <p:cNvPr id="139" name="Google Shape;139;p23"/>
          <p:cNvSpPr txBox="1"/>
          <p:nvPr>
            <p:ph idx="1" type="body"/>
          </p:nvPr>
        </p:nvSpPr>
        <p:spPr>
          <a:xfrm>
            <a:off x="4511325" y="1489825"/>
            <a:ext cx="42447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Cotyledon are the first part of the plant to sprout above ground. They look like leaves, but actually they are the part of the seed that provides food to the growing plant.</a:t>
            </a:r>
            <a:endParaRPr/>
          </a:p>
          <a:p>
            <a:pPr indent="0" lvl="0" marL="0" rtl="0" algn="l">
              <a:spcBef>
                <a:spcPts val="1600"/>
              </a:spcBef>
              <a:spcAft>
                <a:spcPts val="1600"/>
              </a:spcAft>
              <a:buNone/>
            </a:pPr>
            <a:r>
              <a:rPr lang="en"/>
              <a:t>The first true leaves or plumule are inside of the cotyledon. They open after the plant has emerged from the soil.</a:t>
            </a:r>
            <a:endParaRPr/>
          </a:p>
        </p:txBody>
      </p:sp>
      <p:pic>
        <p:nvPicPr>
          <p:cNvPr id="140" name="Google Shape;140;p23"/>
          <p:cNvPicPr preferRelativeResize="0"/>
          <p:nvPr/>
        </p:nvPicPr>
        <p:blipFill>
          <a:blip r:embed="rId3">
            <a:alphaModFix/>
          </a:blip>
          <a:stretch>
            <a:fillRect/>
          </a:stretch>
        </p:blipFill>
        <p:spPr>
          <a:xfrm>
            <a:off x="254375" y="1181988"/>
            <a:ext cx="3872045" cy="3694576"/>
          </a:xfrm>
          <a:prstGeom prst="rect">
            <a:avLst/>
          </a:prstGeom>
          <a:noFill/>
          <a:ln>
            <a:noFill/>
          </a:ln>
        </p:spPr>
      </p:pic>
      <p:cxnSp>
        <p:nvCxnSpPr>
          <p:cNvPr id="141" name="Google Shape;141;p23"/>
          <p:cNvCxnSpPr/>
          <p:nvPr/>
        </p:nvCxnSpPr>
        <p:spPr>
          <a:xfrm flipH="1" rot="10800000">
            <a:off x="1021900" y="3416750"/>
            <a:ext cx="510000" cy="555300"/>
          </a:xfrm>
          <a:prstGeom prst="straightConnector1">
            <a:avLst/>
          </a:prstGeom>
          <a:noFill/>
          <a:ln cap="flat" cmpd="sng" w="28575">
            <a:solidFill>
              <a:srgbClr val="FFFFFF"/>
            </a:solidFill>
            <a:prstDash val="solid"/>
            <a:round/>
            <a:headEnd len="med" w="med" type="none"/>
            <a:tailEnd len="med" w="med" type="triangle"/>
          </a:ln>
        </p:spPr>
      </p:cxnSp>
      <p:cxnSp>
        <p:nvCxnSpPr>
          <p:cNvPr id="142" name="Google Shape;142;p23"/>
          <p:cNvCxnSpPr/>
          <p:nvPr/>
        </p:nvCxnSpPr>
        <p:spPr>
          <a:xfrm flipH="1">
            <a:off x="3140525" y="2034750"/>
            <a:ext cx="328500" cy="1133100"/>
          </a:xfrm>
          <a:prstGeom prst="straightConnector1">
            <a:avLst/>
          </a:prstGeom>
          <a:noFill/>
          <a:ln cap="flat" cmpd="sng" w="28575">
            <a:solidFill>
              <a:srgbClr val="FFFFFF"/>
            </a:solidFill>
            <a:prstDash val="solid"/>
            <a:round/>
            <a:headEnd len="med" w="med" type="none"/>
            <a:tailEnd len="med" w="med" type="triangle"/>
          </a:ln>
        </p:spPr>
      </p:cxnSp>
      <p:sp>
        <p:nvSpPr>
          <p:cNvPr id="143" name="Google Shape;143;p23"/>
          <p:cNvSpPr txBox="1"/>
          <p:nvPr/>
        </p:nvSpPr>
        <p:spPr>
          <a:xfrm>
            <a:off x="2721300" y="1479725"/>
            <a:ext cx="1529700" cy="31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rgbClr val="FFFFFF"/>
                </a:solidFill>
                <a:latin typeface="Roboto"/>
                <a:ea typeface="Roboto"/>
                <a:cs typeface="Roboto"/>
                <a:sym typeface="Roboto"/>
              </a:rPr>
              <a:t>Cotyledon</a:t>
            </a:r>
            <a:endParaRPr sz="2200">
              <a:solidFill>
                <a:srgbClr val="FFFFFF"/>
              </a:solidFill>
              <a:latin typeface="Roboto"/>
              <a:ea typeface="Roboto"/>
              <a:cs typeface="Roboto"/>
              <a:sym typeface="Roboto"/>
            </a:endParaRPr>
          </a:p>
        </p:txBody>
      </p:sp>
      <p:sp>
        <p:nvSpPr>
          <p:cNvPr id="144" name="Google Shape;144;p23"/>
          <p:cNvSpPr txBox="1"/>
          <p:nvPr/>
        </p:nvSpPr>
        <p:spPr>
          <a:xfrm>
            <a:off x="254375" y="3830000"/>
            <a:ext cx="1529700" cy="31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rgbClr val="FFFFFF"/>
                </a:solidFill>
                <a:latin typeface="Roboto"/>
                <a:ea typeface="Roboto"/>
                <a:cs typeface="Roboto"/>
                <a:sym typeface="Roboto"/>
              </a:rPr>
              <a:t>First leaves</a:t>
            </a:r>
            <a:endParaRPr sz="2200">
              <a:solidFill>
                <a:srgbClr val="FFFFFF"/>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Step 6: Record Data in your Notebook</a:t>
            </a:r>
            <a:endParaRPr/>
          </a:p>
        </p:txBody>
      </p:sp>
      <p:sp>
        <p:nvSpPr>
          <p:cNvPr id="150" name="Google Shape;150;p24"/>
          <p:cNvSpPr txBox="1"/>
          <p:nvPr>
            <p:ph idx="1" type="body"/>
          </p:nvPr>
        </p:nvSpPr>
        <p:spPr>
          <a:xfrm>
            <a:off x="387900" y="1365200"/>
            <a:ext cx="41841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Lay out all of the parts of the seed</a:t>
            </a:r>
            <a:endParaRPr/>
          </a:p>
          <a:p>
            <a:pPr indent="0" lvl="0" marL="0" rtl="0" algn="l">
              <a:spcBef>
                <a:spcPts val="1600"/>
              </a:spcBef>
              <a:spcAft>
                <a:spcPts val="0"/>
              </a:spcAft>
              <a:buNone/>
            </a:pPr>
            <a:r>
              <a:rPr lang="en"/>
              <a:t>Draw each part in your notebook</a:t>
            </a:r>
            <a:endParaRPr/>
          </a:p>
          <a:p>
            <a:pPr indent="0" lvl="0" marL="0" rtl="0" algn="l">
              <a:spcBef>
                <a:spcPts val="1600"/>
              </a:spcBef>
              <a:spcAft>
                <a:spcPts val="0"/>
              </a:spcAft>
              <a:buNone/>
            </a:pPr>
            <a:r>
              <a:rPr lang="en"/>
              <a:t>Label the part of the plant</a:t>
            </a:r>
            <a:endParaRPr/>
          </a:p>
          <a:p>
            <a:pPr indent="0" lvl="0" marL="0" rtl="0" algn="l">
              <a:spcBef>
                <a:spcPts val="1600"/>
              </a:spcBef>
              <a:spcAft>
                <a:spcPts val="0"/>
              </a:spcAft>
              <a:buNone/>
            </a:pPr>
            <a:r>
              <a:rPr lang="en"/>
              <a:t>Makes sure you include:</a:t>
            </a:r>
            <a:endParaRPr/>
          </a:p>
          <a:p>
            <a:pPr indent="-342900" lvl="0" marL="457200" rtl="0" algn="l">
              <a:spcBef>
                <a:spcPts val="1600"/>
              </a:spcBef>
              <a:spcAft>
                <a:spcPts val="0"/>
              </a:spcAft>
              <a:buSzPts val="1800"/>
              <a:buChar char="●"/>
            </a:pPr>
            <a:r>
              <a:rPr lang="en"/>
              <a:t>Seed coat</a:t>
            </a:r>
            <a:endParaRPr/>
          </a:p>
          <a:p>
            <a:pPr indent="-342900" lvl="0" marL="457200" rtl="0" algn="l">
              <a:spcBef>
                <a:spcPts val="0"/>
              </a:spcBef>
              <a:spcAft>
                <a:spcPts val="0"/>
              </a:spcAft>
              <a:buSzPts val="1800"/>
              <a:buChar char="●"/>
            </a:pPr>
            <a:r>
              <a:rPr lang="en"/>
              <a:t>Radicle - root </a:t>
            </a:r>
            <a:endParaRPr/>
          </a:p>
          <a:p>
            <a:pPr indent="-342900" lvl="0" marL="457200" rtl="0" algn="l">
              <a:spcBef>
                <a:spcPts val="0"/>
              </a:spcBef>
              <a:spcAft>
                <a:spcPts val="0"/>
              </a:spcAft>
              <a:buSzPts val="1800"/>
              <a:buChar char="●"/>
            </a:pPr>
            <a:r>
              <a:rPr lang="en"/>
              <a:t>Cotyledon - large sides of beans</a:t>
            </a:r>
            <a:endParaRPr/>
          </a:p>
          <a:p>
            <a:pPr indent="-342900" lvl="0" marL="457200" rtl="0" algn="l">
              <a:spcBef>
                <a:spcPts val="0"/>
              </a:spcBef>
              <a:spcAft>
                <a:spcPts val="0"/>
              </a:spcAft>
              <a:buSzPts val="1800"/>
              <a:buChar char="●"/>
            </a:pPr>
            <a:r>
              <a:rPr lang="en"/>
              <a:t>Plumule - first sprout with leaves</a:t>
            </a:r>
            <a:endParaRPr/>
          </a:p>
        </p:txBody>
      </p:sp>
      <p:pic>
        <p:nvPicPr>
          <p:cNvPr id="151" name="Google Shape;151;p24"/>
          <p:cNvPicPr preferRelativeResize="0"/>
          <p:nvPr/>
        </p:nvPicPr>
        <p:blipFill>
          <a:blip r:embed="rId3">
            <a:alphaModFix/>
          </a:blip>
          <a:stretch>
            <a:fillRect/>
          </a:stretch>
        </p:blipFill>
        <p:spPr>
          <a:xfrm>
            <a:off x="5643175" y="1128150"/>
            <a:ext cx="2933175" cy="38022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Reflection	</a:t>
            </a:r>
            <a:endParaRPr/>
          </a:p>
        </p:txBody>
      </p:sp>
      <p:sp>
        <p:nvSpPr>
          <p:cNvPr id="157" name="Google Shape;157;p25"/>
          <p:cNvSpPr txBox="1"/>
          <p:nvPr>
            <p:ph idx="1" type="body"/>
          </p:nvPr>
        </p:nvSpPr>
        <p:spPr>
          <a:xfrm>
            <a:off x="387900" y="1489825"/>
            <a:ext cx="41841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Did all of our beans look the same?</a:t>
            </a:r>
            <a:endParaRPr/>
          </a:p>
          <a:p>
            <a:pPr indent="0" lvl="0" marL="0" rtl="0" algn="l">
              <a:spcBef>
                <a:spcPts val="1600"/>
              </a:spcBef>
              <a:spcAft>
                <a:spcPts val="0"/>
              </a:spcAft>
              <a:buNone/>
            </a:pPr>
            <a:r>
              <a:rPr lang="en"/>
              <a:t>How were they similar?</a:t>
            </a:r>
            <a:endParaRPr/>
          </a:p>
          <a:p>
            <a:pPr indent="0" lvl="0" marL="0" rtl="0" algn="l">
              <a:spcBef>
                <a:spcPts val="1600"/>
              </a:spcBef>
              <a:spcAft>
                <a:spcPts val="1600"/>
              </a:spcAft>
              <a:buNone/>
            </a:pPr>
            <a:r>
              <a:rPr lang="en"/>
              <a:t>How were they different?</a:t>
            </a:r>
            <a:endParaRPr/>
          </a:p>
        </p:txBody>
      </p:sp>
      <p:pic>
        <p:nvPicPr>
          <p:cNvPr id="158" name="Google Shape;158;p25"/>
          <p:cNvPicPr preferRelativeResize="0"/>
          <p:nvPr/>
        </p:nvPicPr>
        <p:blipFill>
          <a:blip r:embed="rId3">
            <a:alphaModFix/>
          </a:blip>
          <a:stretch>
            <a:fillRect/>
          </a:stretch>
        </p:blipFill>
        <p:spPr>
          <a:xfrm>
            <a:off x="4463825" y="639425"/>
            <a:ext cx="4292276" cy="42922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Your Bean Sprouting Experiment</a:t>
            </a:r>
            <a:endParaRPr/>
          </a:p>
        </p:txBody>
      </p:sp>
      <p:sp>
        <p:nvSpPr>
          <p:cNvPr id="164" name="Google Shape;164;p26"/>
          <p:cNvSpPr txBox="1"/>
          <p:nvPr>
            <p:ph idx="1" type="body"/>
          </p:nvPr>
        </p:nvSpPr>
        <p:spPr>
          <a:xfrm>
            <a:off x="387900" y="1489825"/>
            <a:ext cx="30132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you need?</a:t>
            </a:r>
            <a:endParaRPr/>
          </a:p>
          <a:p>
            <a:pPr indent="-342900" lvl="0" marL="457200" rtl="0" algn="l">
              <a:spcBef>
                <a:spcPts val="1600"/>
              </a:spcBef>
              <a:spcAft>
                <a:spcPts val="0"/>
              </a:spcAft>
              <a:buSzPts val="1800"/>
              <a:buChar char="●"/>
            </a:pPr>
            <a:r>
              <a:rPr lang="en"/>
              <a:t>3-6 dry beans</a:t>
            </a:r>
            <a:endParaRPr/>
          </a:p>
          <a:p>
            <a:pPr indent="-342900" lvl="0" marL="457200" rtl="0" algn="l">
              <a:spcBef>
                <a:spcPts val="0"/>
              </a:spcBef>
              <a:spcAft>
                <a:spcPts val="0"/>
              </a:spcAft>
              <a:buSzPts val="1800"/>
              <a:buChar char="●"/>
            </a:pPr>
            <a:r>
              <a:rPr lang="en"/>
              <a:t>Paper towel</a:t>
            </a:r>
            <a:endParaRPr/>
          </a:p>
          <a:p>
            <a:pPr indent="-342900" lvl="0" marL="457200" rtl="0" algn="l">
              <a:spcBef>
                <a:spcPts val="0"/>
              </a:spcBef>
              <a:spcAft>
                <a:spcPts val="0"/>
              </a:spcAft>
              <a:buSzPts val="1800"/>
              <a:buChar char="●"/>
            </a:pPr>
            <a:r>
              <a:rPr lang="en"/>
              <a:t>Plastic bag</a:t>
            </a:r>
            <a:endParaRPr/>
          </a:p>
          <a:p>
            <a:pPr indent="-342900" lvl="0" marL="457200" rtl="0" algn="l">
              <a:spcBef>
                <a:spcPts val="0"/>
              </a:spcBef>
              <a:spcAft>
                <a:spcPts val="0"/>
              </a:spcAft>
              <a:buSzPts val="1800"/>
              <a:buChar char="●"/>
            </a:pPr>
            <a:r>
              <a:rPr lang="en"/>
              <a:t>Stapler (or tape)</a:t>
            </a:r>
            <a:endParaRPr/>
          </a:p>
          <a:p>
            <a:pPr indent="-342900" lvl="0" marL="457200" rtl="0" algn="l">
              <a:spcBef>
                <a:spcPts val="0"/>
              </a:spcBef>
              <a:spcAft>
                <a:spcPts val="0"/>
              </a:spcAft>
              <a:buSzPts val="1800"/>
              <a:buChar char="●"/>
            </a:pPr>
            <a:r>
              <a:rPr lang="en"/>
              <a:t>Tape</a:t>
            </a:r>
            <a:endParaRPr/>
          </a:p>
          <a:p>
            <a:pPr indent="-342900" lvl="0" marL="457200" rtl="0" algn="l">
              <a:spcBef>
                <a:spcPts val="0"/>
              </a:spcBef>
              <a:spcAft>
                <a:spcPts val="0"/>
              </a:spcAft>
              <a:buSzPts val="1800"/>
              <a:buChar char="●"/>
            </a:pPr>
            <a:r>
              <a:rPr lang="en"/>
              <a:t>Sunny window </a:t>
            </a:r>
            <a:endParaRPr/>
          </a:p>
        </p:txBody>
      </p:sp>
      <p:pic>
        <p:nvPicPr>
          <p:cNvPr id="165" name="Google Shape;165;p26"/>
          <p:cNvPicPr preferRelativeResize="0"/>
          <p:nvPr/>
        </p:nvPicPr>
        <p:blipFill>
          <a:blip r:embed="rId3">
            <a:alphaModFix/>
          </a:blip>
          <a:stretch>
            <a:fillRect/>
          </a:stretch>
        </p:blipFill>
        <p:spPr>
          <a:xfrm rot="-5400000">
            <a:off x="4255169" y="457525"/>
            <a:ext cx="3858363" cy="51435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7"/>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How to set up the experiment</a:t>
            </a:r>
            <a:endParaRPr/>
          </a:p>
        </p:txBody>
      </p:sp>
      <p:sp>
        <p:nvSpPr>
          <p:cNvPr id="171" name="Google Shape;171;p27"/>
          <p:cNvSpPr txBox="1"/>
          <p:nvPr>
            <p:ph idx="1" type="body"/>
          </p:nvPr>
        </p:nvSpPr>
        <p:spPr>
          <a:xfrm>
            <a:off x="4572000" y="1489825"/>
            <a:ext cx="41841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Fold the paper towel so it fits in the bag</a:t>
            </a:r>
            <a:endParaRPr/>
          </a:p>
          <a:p>
            <a:pPr indent="0" lvl="0" marL="0" rtl="0" algn="l">
              <a:spcBef>
                <a:spcPts val="1600"/>
              </a:spcBef>
              <a:spcAft>
                <a:spcPts val="0"/>
              </a:spcAft>
              <a:buNone/>
            </a:pPr>
            <a:r>
              <a:rPr lang="en"/>
              <a:t>Staple across the bag, so the beans can’t fall into the bottom of the bag and the paper towel is held in place</a:t>
            </a:r>
            <a:endParaRPr/>
          </a:p>
          <a:p>
            <a:pPr indent="0" lvl="0" marL="0" rtl="0" algn="l">
              <a:spcBef>
                <a:spcPts val="1600"/>
              </a:spcBef>
              <a:spcAft>
                <a:spcPts val="0"/>
              </a:spcAft>
              <a:buNone/>
            </a:pPr>
            <a:r>
              <a:rPr lang="en"/>
              <a:t>Place the beans above the staples</a:t>
            </a:r>
            <a:endParaRPr/>
          </a:p>
          <a:p>
            <a:pPr indent="0" lvl="0" marL="0" rtl="0" algn="l">
              <a:spcBef>
                <a:spcPts val="1600"/>
              </a:spcBef>
              <a:spcAft>
                <a:spcPts val="0"/>
              </a:spcAft>
              <a:buNone/>
            </a:pPr>
            <a:r>
              <a:rPr lang="en"/>
              <a:t>In your journal record what the beans look like, the date, and any other information</a:t>
            </a:r>
            <a:endParaRPr/>
          </a:p>
          <a:p>
            <a:pPr indent="0" lvl="0" marL="0" rtl="0" algn="l">
              <a:spcBef>
                <a:spcPts val="1600"/>
              </a:spcBef>
              <a:spcAft>
                <a:spcPts val="1600"/>
              </a:spcAft>
              <a:buNone/>
            </a:pPr>
            <a:r>
              <a:t/>
            </a:r>
            <a:endParaRPr/>
          </a:p>
        </p:txBody>
      </p:sp>
      <p:pic>
        <p:nvPicPr>
          <p:cNvPr id="172" name="Google Shape;172;p27"/>
          <p:cNvPicPr preferRelativeResize="0"/>
          <p:nvPr/>
        </p:nvPicPr>
        <p:blipFill rotWithShape="1">
          <a:blip r:embed="rId3">
            <a:alphaModFix/>
          </a:blip>
          <a:srcRect b="24108" l="8671" r="8347" t="13949"/>
          <a:stretch/>
        </p:blipFill>
        <p:spPr>
          <a:xfrm rot="-5400000">
            <a:off x="299438" y="1430564"/>
            <a:ext cx="3540874" cy="35233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8"/>
          <p:cNvSpPr txBox="1"/>
          <p:nvPr>
            <p:ph type="title"/>
          </p:nvPr>
        </p:nvSpPr>
        <p:spPr>
          <a:xfrm>
            <a:off x="512525" y="27677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How to set up the experiment</a:t>
            </a:r>
            <a:endParaRPr/>
          </a:p>
        </p:txBody>
      </p:sp>
      <p:sp>
        <p:nvSpPr>
          <p:cNvPr id="178" name="Google Shape;178;p28"/>
          <p:cNvSpPr txBox="1"/>
          <p:nvPr>
            <p:ph idx="1" type="body"/>
          </p:nvPr>
        </p:nvSpPr>
        <p:spPr>
          <a:xfrm>
            <a:off x="4572000" y="1489825"/>
            <a:ext cx="41841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Tape the bag in a sunny window</a:t>
            </a:r>
            <a:endParaRPr/>
          </a:p>
          <a:p>
            <a:pPr indent="0" lvl="0" marL="0" rtl="0" algn="l">
              <a:spcBef>
                <a:spcPts val="1600"/>
              </a:spcBef>
              <a:spcAft>
                <a:spcPts val="1600"/>
              </a:spcAft>
              <a:buNone/>
            </a:pPr>
            <a:r>
              <a:rPr lang="en"/>
              <a:t>Add water to the bottom of the bag</a:t>
            </a:r>
            <a:endParaRPr/>
          </a:p>
        </p:txBody>
      </p:sp>
      <p:pic>
        <p:nvPicPr>
          <p:cNvPr id="179" name="Google Shape;179;p28"/>
          <p:cNvPicPr preferRelativeResize="0"/>
          <p:nvPr/>
        </p:nvPicPr>
        <p:blipFill rotWithShape="1">
          <a:blip r:embed="rId3">
            <a:alphaModFix/>
          </a:blip>
          <a:srcRect b="16232" l="0" r="0" t="10780"/>
          <a:stretch/>
        </p:blipFill>
        <p:spPr>
          <a:xfrm>
            <a:off x="512525" y="1366325"/>
            <a:ext cx="3647600" cy="354880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9"/>
          <p:cNvSpPr txBox="1"/>
          <p:nvPr>
            <p:ph type="title"/>
          </p:nvPr>
        </p:nvSpPr>
        <p:spPr>
          <a:xfrm>
            <a:off x="387900" y="28807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Visit your bean bag very day</a:t>
            </a:r>
            <a:endParaRPr/>
          </a:p>
        </p:txBody>
      </p:sp>
      <p:sp>
        <p:nvSpPr>
          <p:cNvPr id="185" name="Google Shape;185;p29"/>
          <p:cNvSpPr txBox="1"/>
          <p:nvPr>
            <p:ph idx="1" type="body"/>
          </p:nvPr>
        </p:nvSpPr>
        <p:spPr>
          <a:xfrm>
            <a:off x="4700425" y="1429300"/>
            <a:ext cx="42672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 water as it evaporates.</a:t>
            </a:r>
            <a:endParaRPr/>
          </a:p>
          <a:p>
            <a:pPr indent="0" lvl="0" marL="0" rtl="0" algn="l">
              <a:spcBef>
                <a:spcPts val="1600"/>
              </a:spcBef>
              <a:spcAft>
                <a:spcPts val="0"/>
              </a:spcAft>
              <a:buNone/>
            </a:pPr>
            <a:r>
              <a:rPr lang="en"/>
              <a:t>Record what you see happen every day. </a:t>
            </a:r>
            <a:endParaRPr/>
          </a:p>
          <a:p>
            <a:pPr indent="0" lvl="0" marL="0" rtl="0" algn="l">
              <a:spcBef>
                <a:spcPts val="1600"/>
              </a:spcBef>
              <a:spcAft>
                <a:spcPts val="0"/>
              </a:spcAft>
              <a:buNone/>
            </a:pPr>
            <a:r>
              <a:rPr lang="en"/>
              <a:t>Make sure you also record the date with your observation.</a:t>
            </a:r>
            <a:endParaRPr/>
          </a:p>
          <a:p>
            <a:pPr indent="0" lvl="0" marL="0" rtl="0" algn="l">
              <a:spcBef>
                <a:spcPts val="1600"/>
              </a:spcBef>
              <a:spcAft>
                <a:spcPts val="0"/>
              </a:spcAft>
              <a:buNone/>
            </a:pPr>
            <a:r>
              <a:rPr lang="en"/>
              <a:t>Draw and label the daily growth.</a:t>
            </a:r>
            <a:endParaRPr/>
          </a:p>
          <a:p>
            <a:pPr indent="0" lvl="0" marL="0" rtl="0" algn="l">
              <a:spcBef>
                <a:spcPts val="1600"/>
              </a:spcBef>
              <a:spcAft>
                <a:spcPts val="1600"/>
              </a:spcAft>
              <a:buNone/>
            </a:pPr>
            <a:r>
              <a:rPr lang="en"/>
              <a:t>If you have a ruler at home, measure the length of the roots and stems as they grow.</a:t>
            </a:r>
            <a:endParaRPr/>
          </a:p>
        </p:txBody>
      </p:sp>
      <p:pic>
        <p:nvPicPr>
          <p:cNvPr id="186" name="Google Shape;186;p29"/>
          <p:cNvPicPr preferRelativeResize="0"/>
          <p:nvPr/>
        </p:nvPicPr>
        <p:blipFill>
          <a:blip r:embed="rId3">
            <a:alphaModFix/>
          </a:blip>
          <a:stretch>
            <a:fillRect/>
          </a:stretch>
        </p:blipFill>
        <p:spPr>
          <a:xfrm>
            <a:off x="387900" y="1429300"/>
            <a:ext cx="4267200" cy="319994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