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Roboto Slab"/>
      <p:regular r:id="rId47"/>
      <p:bold r:id="rId48"/>
    </p:embeddedFont>
    <p:embeddedFont>
      <p:font typeface="Roboto"/>
      <p:regular r:id="rId49"/>
      <p:bold r:id="rId50"/>
      <p:italic r:id="rId51"/>
      <p:boldItalic r:id="rId52"/>
    </p:embeddedFont>
    <p:embeddedFont>
      <p:font typeface="Lustria"/>
      <p:regular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Slab-bold.fntdata"/><Relationship Id="rId47" Type="http://schemas.openxmlformats.org/officeDocument/2006/relationships/font" Target="fonts/RobotoSlab-regular.fntdata"/><Relationship Id="rId49" Type="http://schemas.openxmlformats.org/officeDocument/2006/relationships/font" Target="fonts/Robo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italic.fntdata"/><Relationship Id="rId50" Type="http://schemas.openxmlformats.org/officeDocument/2006/relationships/font" Target="fonts/Roboto-bold.fntdata"/><Relationship Id="rId53" Type="http://schemas.openxmlformats.org/officeDocument/2006/relationships/font" Target="fonts/Lustria-regular.fntdata"/><Relationship Id="rId52"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8e64e7ebd2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8e64e7ebd2_1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8e64e7ebd2_1_9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g8e64e7ebd2_1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g8e64e7ebd2_1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8e64e7ebd2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e64e7ebd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8e64e7ebd2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8e64e7ebd2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e64e7ebd2_1_4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g8e64e7ebd2_1_4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g8e64e7ebd2_1_4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Herbs include </a:t>
            </a:r>
            <a:endParaRPr/>
          </a:p>
          <a:p>
            <a:pPr indent="0" lvl="0" marL="0" rtl="0" algn="l">
              <a:spcBef>
                <a:spcPts val="0"/>
              </a:spcBef>
              <a:spcAft>
                <a:spcPts val="0"/>
              </a:spcAft>
              <a:buNone/>
            </a:pPr>
            <a:r>
              <a:rPr lang="en"/>
              <a:t>annuals - one year life cycle</a:t>
            </a:r>
            <a:endParaRPr/>
          </a:p>
          <a:p>
            <a:pPr indent="0" lvl="0" marL="0" rtl="0" algn="l">
              <a:spcBef>
                <a:spcPts val="0"/>
              </a:spcBef>
              <a:spcAft>
                <a:spcPts val="0"/>
              </a:spcAft>
              <a:buNone/>
            </a:pPr>
            <a:r>
              <a:rPr lang="en"/>
              <a:t>biennials - two year life cycle, typically flowering the second year.</a:t>
            </a:r>
            <a:endParaRPr/>
          </a:p>
          <a:p>
            <a:pPr indent="0" lvl="0" marL="0" rtl="0" algn="l">
              <a:spcBef>
                <a:spcPts val="0"/>
              </a:spcBef>
              <a:spcAft>
                <a:spcPts val="0"/>
              </a:spcAft>
              <a:buNone/>
            </a:pPr>
            <a:r>
              <a:rPr lang="en"/>
              <a:t>Perennials - ongoing life cycle.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8e64e7ebd2_1_4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g8e64e7ebd2_1_4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1" name="Google Shape;171;g8e64e7ebd2_1_4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It is sometimes difficult to distinguish between a shrub and small tree.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8e64e7ebd2_1_4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g8e64e7ebd2_1_4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9" name="Google Shape;179;g8e64e7ebd2_1_4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8e64e7ebd2_1_4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g8e64e7ebd2_1_4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g8e64e7ebd2_1_4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We are all familiar with vines.  Whether they are herbaceous or woody in textures.  The term to become familiar with is liana which is commonly used in keys.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8e64e7ebd2_1_4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g8e64e7ebd2_1_4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g8e64e7ebd2_1_4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the overall features of a twig.</a:t>
            </a:r>
            <a:endParaRPr/>
          </a:p>
          <a:p>
            <a:pPr indent="0" lvl="0" marL="0" rtl="0" algn="l">
              <a:spcBef>
                <a:spcPts val="0"/>
              </a:spcBef>
              <a:spcAft>
                <a:spcPts val="0"/>
              </a:spcAft>
              <a:buNone/>
            </a:pPr>
            <a:r>
              <a:rPr lang="en"/>
              <a:t>End buds.  Can be called terminal or apical buds. (Ulmus pumila no terminal bud)</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True and false comes up, indicating the difference between having and not having an end bud.</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Leaf scares comes up.  Area where leaves where once attached to the twig.</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Lateral buds comes up.  Can be called axillary buds.</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Stipule scar comes up.  They may or may not have them.</a:t>
            </a:r>
            <a:endParaRPr/>
          </a:p>
          <a:p>
            <a:pPr indent="0" lvl="0" marL="0" rtl="0" algn="l">
              <a:spcBef>
                <a:spcPts val="0"/>
              </a:spcBef>
              <a:spcAft>
                <a:spcPts val="0"/>
              </a:spcAft>
              <a:buNone/>
            </a:pPr>
            <a:r>
              <a:rPr lang="en">
                <a:solidFill>
                  <a:srgbClr val="CC0000"/>
                </a:solidFill>
              </a:rPr>
              <a:t>Click the mouse.</a:t>
            </a:r>
            <a:r>
              <a:rPr lang="en"/>
              <a:t> </a:t>
            </a:r>
            <a:endParaRPr/>
          </a:p>
          <a:p>
            <a:pPr indent="0" lvl="0" marL="0" rtl="0" algn="l">
              <a:spcBef>
                <a:spcPts val="0"/>
              </a:spcBef>
              <a:spcAft>
                <a:spcPts val="0"/>
              </a:spcAft>
              <a:buNone/>
            </a:pPr>
            <a:r>
              <a:rPr lang="en"/>
              <a:t>Pith comes up.  There are differences in the pith, continuous, diaphragmmed or chambered.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8e64e7ebd2_1_5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15" name="Google Shape;215;g8e64e7ebd2_1_5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g8e64e7ebd2_1_5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Buds are the next leaves or flowers to form.  They are usually a key identification feature during winter.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8e64e7ebd2_1_5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g8e64e7ebd2_1_5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g8e64e7ebd2_1_5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8e64e7ebd2_1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8e64e7ebd2_1_5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8e64e7ebd2_1_5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g8e64e7ebd2_1_5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9" name="Google Shape;239;g8e64e7ebd2_1_5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 exfoliating sycamore.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8e64e7ebd2_1_6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g8e64e7ebd2_1_6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g8e64e7ebd2_1_6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When leaves are present, identification relies largely on the leaf structure.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8e64e7ebd2_1_6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g8e64e7ebd2_1_6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g8e64e7ebd2_1_6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It is important to become familiar with the different parts of the leaf.  </a:t>
            </a:r>
            <a:endParaRPr/>
          </a:p>
          <a:p>
            <a:pPr indent="0" lvl="0" marL="0" rtl="0" algn="l">
              <a:spcBef>
                <a:spcPts val="0"/>
              </a:spcBef>
              <a:spcAft>
                <a:spcPts val="0"/>
              </a:spcAft>
              <a:buNone/>
            </a:pPr>
            <a:r>
              <a:rPr lang="en"/>
              <a:t>The blade is the flat portion.</a:t>
            </a:r>
            <a:endParaRPr/>
          </a:p>
          <a:p>
            <a:pPr indent="0" lvl="0" marL="0" rtl="0" algn="l">
              <a:spcBef>
                <a:spcPts val="0"/>
              </a:spcBef>
              <a:spcAft>
                <a:spcPts val="0"/>
              </a:spcAft>
              <a:buNone/>
            </a:pPr>
            <a:r>
              <a:rPr lang="en"/>
              <a:t>The petilole is the stalk of the leaf.  There are several variations of the petilole.  The length may be an identifying feature, the surface texture may be important or maybe the petiole is winged.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8e64e7ebd2_1_6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67" name="Google Shape;267;g8e64e7ebd2_1_6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g8e64e7ebd2_1_6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Simple leaves are the most common.  They are called simple because they consist of only one leaf blade supported by the petiole.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8e64e7ebd2_1_6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g8e64e7ebd2_1_6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5" name="Google Shape;275;g8e64e7ebd2_1_6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Compound leaves unlike simple have several leaf blades.  Each looking like separate leaves.  The individual leaf blades of a compound leaf are called leaflet.  The petiole supports the entire leaf and in a compound leaf we have several leaflets.  The area of the leaf between leaflets is called the rachis; which looks like an extension of the petiole.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trying to determine if you have a compound or simple leaf, think of where the leaf falls off in the winter (where it is attached to the stem).  If you follow the leaf to the stem and find several leaflets you have a compound leaf.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8e64e7ebd2_1_6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g8e64e7ebd2_1_6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g8e64e7ebd2_1_6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8e64e7ebd2_1_6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g8e64e7ebd2_1_6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6" name="Google Shape;296;g8e64e7ebd2_1_6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One leaf at each node.  Alternating up the stem.</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8e64e7ebd2_1_6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02" name="Google Shape;302;g8e64e7ebd2_1_6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3" name="Google Shape;303;g8e64e7ebd2_1_6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Two leaves at each node.  Opposite each other.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Leaf arrangements are also import for winter identification.  You can look at the leaf scars to determine if it is alternate, opposite or whorled.</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8e64e7ebd2_1_69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09" name="Google Shape;309;g8e64e7ebd2_1_6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g8e64e7ebd2_1_6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 whorled arrangement has more than 2 leaves at each node.  Here you see three leaves at each node on catalpa.</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8e64e7ebd2_1_7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22" name="Google Shape;322;g8e64e7ebd2_1_7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 name="Google Shape;323;g8e64e7ebd2_1_7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There are four types of leaf venation.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Dichotomous means two forked and refers to the gingko leaf.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Pinnate as in a compound leaf has veins like a feather.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Palmate as in a compound leaf has veins like a palm.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Parallel has veins that are parallel each other.  Typically found in monocots.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8e64e7ebd2_1_7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g8e64e7ebd2_1_7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g8e64e7ebd2_1_7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 mid vein may have characteristics that make it stand out.  Maybe the leaf has hairs on it only along the midvein.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8e64e7ebd2_1_7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g8e64e7ebd2_1_7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g8e64e7ebd2_1_7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an overview of the different types of leaf shapes.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8e64e7ebd2_1_7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48" name="Google Shape;348;g8e64e7ebd2_1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9" name="Google Shape;349;g8e64e7ebd2_1_7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an overview of the various leaf margins.  The most important thing to notice is whether the margins are smooth or toothed.</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8e64e7ebd2_1_7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55" name="Google Shape;355;g8e64e7ebd2_1_7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6" name="Google Shape;356;g8e64e7ebd2_1_7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Ask the class what type of leaf margin?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Toothed, serrated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Toothed, serrated will appear.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8e64e7ebd2_1_7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63" name="Google Shape;363;g8e64e7ebd2_1_7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4" name="Google Shape;364;g8e64e7ebd2_1_7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Ask the class what type of leaf margin?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Entire, smooth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Entire, smooth will appear.</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8e64e7ebd2_1_7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g8e64e7ebd2_1_7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2" name="Google Shape;372;g8e64e7ebd2_1_7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an overview of the leaf blade tips.  Many times you will not need to know these for identification in the keys.  However, when you are review the plant description it will refer to these features and will help you determine if you have gotten to the right plant.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8e64e7ebd2_1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g8e64e7ebd2_1_7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8e64e7ebd2_1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8e64e7ebd2_1_7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8e64e7ebd2_1_7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91" name="Google Shape;391;g8e64e7ebd2_1_7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2" name="Google Shape;392;g8e64e7ebd2_1_7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Glabrous means smooth, without hairs.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8e64e7ebd2_1_80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g8e64e7ebd2_1_8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0" name="Google Shape;400;g8e64e7ebd2_1_8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Emphasis that it is important to look at all of the features.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8e64e7ebd2_1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g8e64e7ebd2_1_8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8e64e7ebd2_1_8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g8e64e7ebd2_1_8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Flowers can be used to identify plant families and species.  Character used by Linnaeus.</a:t>
            </a:r>
            <a:endParaRPr/>
          </a:p>
        </p:txBody>
      </p:sp>
      <p:sp>
        <p:nvSpPr>
          <p:cNvPr id="414" name="Google Shape;414;g8e64e7ebd2_1_8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8e64e7ebd2_1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g8e64e7ebd2_1_8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8e64e7ebd2_1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g8e64e7ebd2_1_8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8e64e7ebd2_1_8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g8e64e7ebd2_1_8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Berry – blueberry (but not rasberry or strawberry), drupe – plum, cherry, nutlet - ironwood</a:t>
            </a:r>
            <a:endParaRPr/>
          </a:p>
        </p:txBody>
      </p:sp>
      <p:sp>
        <p:nvSpPr>
          <p:cNvPr id="436" name="Google Shape;436;g8e64e7ebd2_1_8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8e64e7ebd2_1_8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443" name="Google Shape;443;g8e64e7ebd2_1_8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4" name="Google Shape;444;g8e64e7ebd2_1_8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Berries of persimmon.  Berries have more than one seed inside.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8e64e7ebd2_1_8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452" name="Google Shape;452;g8e64e7ebd2_1_8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3" name="Google Shape;453;g8e64e7ebd2_1_8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Drupes of the flowering dogwood.  Only one seed inside a drupe.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8e64e7ebd2_1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g8e64e7ebd2_1_8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8e64e7ebd2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8e64e7ebd2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9" name="Shape 59"/>
        <p:cNvGrpSpPr/>
        <p:nvPr/>
      </p:nvGrpSpPr>
      <p:grpSpPr>
        <a:xfrm>
          <a:off x="0" y="0"/>
          <a:ext cx="0" cy="0"/>
          <a:chOff x="0" y="0"/>
          <a:chExt cx="0" cy="0"/>
        </a:xfrm>
      </p:grpSpPr>
      <p:sp>
        <p:nvSpPr>
          <p:cNvPr id="60" name="Google Shape;60;p13"/>
          <p:cNvSpPr txBox="1"/>
          <p:nvPr>
            <p:ph type="title"/>
          </p:nvPr>
        </p:nvSpPr>
        <p:spPr>
          <a:xfrm>
            <a:off x="658813" y="342189"/>
            <a:ext cx="7824900" cy="992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1" name="Google Shape;61;p13"/>
          <p:cNvSpPr txBox="1"/>
          <p:nvPr>
            <p:ph idx="1" type="body"/>
          </p:nvPr>
        </p:nvSpPr>
        <p:spPr>
          <a:xfrm>
            <a:off x="2286000" y="1714500"/>
            <a:ext cx="6197700" cy="2880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62" name="Google Shape;62;p13"/>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13"/>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p13"/>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5" name="Shape 65"/>
        <p:cNvGrpSpPr/>
        <p:nvPr/>
      </p:nvGrpSpPr>
      <p:grpSpPr>
        <a:xfrm>
          <a:off x="0" y="0"/>
          <a:ext cx="0" cy="0"/>
          <a:chOff x="0" y="0"/>
          <a:chExt cx="0" cy="0"/>
        </a:xfrm>
      </p:grpSpPr>
      <p:sp>
        <p:nvSpPr>
          <p:cNvPr id="66" name="Google Shape;66;p14"/>
          <p:cNvSpPr txBox="1"/>
          <p:nvPr>
            <p:ph type="title"/>
          </p:nvPr>
        </p:nvSpPr>
        <p:spPr>
          <a:xfrm>
            <a:off x="658813" y="342189"/>
            <a:ext cx="7824900" cy="992400"/>
          </a:xfrm>
          <a:prstGeom prst="rect">
            <a:avLst/>
          </a:prstGeom>
          <a:noFill/>
          <a:ln>
            <a:noFill/>
          </a:ln>
        </p:spPr>
        <p:txBody>
          <a:bodyPr anchorCtr="0" anchor="b" bIns="0" lIns="91425" spcFirstLastPara="1" rIns="91425" wrap="square" tIns="0">
            <a:noAutofit/>
          </a:bodyPr>
          <a:lstStyle>
            <a:lvl1pPr lvl="0" rtl="0" algn="r">
              <a:lnSpc>
                <a:spcPct val="103846"/>
              </a:lnSpc>
              <a:spcBef>
                <a:spcPts val="0"/>
              </a:spcBef>
              <a:spcAft>
                <a:spcPts val="0"/>
              </a:spcAft>
              <a:buClr>
                <a:schemeClr val="lt1"/>
              </a:buClr>
              <a:buSzPts val="5200"/>
              <a:buFont typeface="Lustria"/>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7" name="Google Shape;67;p14"/>
          <p:cNvSpPr txBox="1"/>
          <p:nvPr>
            <p:ph idx="1" type="body"/>
          </p:nvPr>
        </p:nvSpPr>
        <p:spPr>
          <a:xfrm>
            <a:off x="663388" y="1530061"/>
            <a:ext cx="3657600" cy="547800"/>
          </a:xfrm>
          <a:prstGeom prst="rect">
            <a:avLst/>
          </a:prstGeom>
          <a:noFill/>
          <a:ln>
            <a:noFill/>
          </a:ln>
        </p:spPr>
        <p:txBody>
          <a:bodyPr anchorCtr="0" anchor="ctr" bIns="0" lIns="91425" spcFirstLastPara="1" rIns="91425" wrap="square" tIns="0">
            <a:noAutofit/>
          </a:bodyPr>
          <a:lstStyle>
            <a:lvl1pPr indent="-228600" lvl="0" marL="457200" rtl="0" algn="ctr">
              <a:lnSpc>
                <a:spcPct val="115384"/>
              </a:lnSpc>
              <a:spcBef>
                <a:spcPts val="300"/>
              </a:spcBef>
              <a:spcAft>
                <a:spcPts val="0"/>
              </a:spcAft>
              <a:buSzPts val="1950"/>
              <a:buNone/>
              <a:defRPr b="1" sz="2600">
                <a:solidFill>
                  <a:schemeClr val="accent1"/>
                </a:solidFill>
              </a:defRPr>
            </a:lvl1pPr>
            <a:lvl2pPr indent="-228600" lvl="1" marL="914400" rtl="0" algn="l">
              <a:spcBef>
                <a:spcPts val="1600"/>
              </a:spcBef>
              <a:spcAft>
                <a:spcPts val="0"/>
              </a:spcAft>
              <a:buSzPts val="1500"/>
              <a:buNone/>
              <a:defRPr b="1" sz="2000"/>
            </a:lvl2pPr>
            <a:lvl3pPr indent="-228600" lvl="2" marL="1371600" rtl="0" algn="l">
              <a:spcBef>
                <a:spcPts val="1600"/>
              </a:spcBef>
              <a:spcAft>
                <a:spcPts val="0"/>
              </a:spcAft>
              <a:buSzPts val="1350"/>
              <a:buNone/>
              <a:defRPr b="1" sz="1800"/>
            </a:lvl3pPr>
            <a:lvl4pPr indent="-228600" lvl="3" marL="1828800" rtl="0" algn="l">
              <a:spcBef>
                <a:spcPts val="1600"/>
              </a:spcBef>
              <a:spcAft>
                <a:spcPts val="0"/>
              </a:spcAft>
              <a:buSzPts val="1200"/>
              <a:buNone/>
              <a:defRPr b="1" sz="1600"/>
            </a:lvl4pPr>
            <a:lvl5pPr indent="-228600" lvl="4" marL="2286000" rtl="0" algn="l">
              <a:spcBef>
                <a:spcPts val="1600"/>
              </a:spcBef>
              <a:spcAft>
                <a:spcPts val="0"/>
              </a:spcAft>
              <a:buSzPts val="1200"/>
              <a:buNone/>
              <a:defRPr b="1" sz="1600"/>
            </a:lvl5pPr>
            <a:lvl6pPr indent="-228600" lvl="5" marL="2743200" rtl="0" algn="l">
              <a:spcBef>
                <a:spcPts val="1600"/>
              </a:spcBef>
              <a:spcAft>
                <a:spcPts val="0"/>
              </a:spcAft>
              <a:buClr>
                <a:schemeClr val="dk1"/>
              </a:buClr>
              <a:buSzPts val="1600"/>
              <a:buNone/>
              <a:defRPr b="1" sz="1600"/>
            </a:lvl6pPr>
            <a:lvl7pPr indent="-228600" lvl="6" marL="3200400" rtl="0" algn="l">
              <a:spcBef>
                <a:spcPts val="1600"/>
              </a:spcBef>
              <a:spcAft>
                <a:spcPts val="0"/>
              </a:spcAft>
              <a:buClr>
                <a:schemeClr val="dk1"/>
              </a:buClr>
              <a:buSzPts val="1600"/>
              <a:buNone/>
              <a:defRPr b="1" sz="1600"/>
            </a:lvl7pPr>
            <a:lvl8pPr indent="-228600" lvl="7" marL="3657600" rtl="0" algn="l">
              <a:spcBef>
                <a:spcPts val="1600"/>
              </a:spcBef>
              <a:spcAft>
                <a:spcPts val="0"/>
              </a:spcAft>
              <a:buClr>
                <a:schemeClr val="dk1"/>
              </a:buClr>
              <a:buSzPts val="1600"/>
              <a:buNone/>
              <a:defRPr b="1" sz="1600"/>
            </a:lvl8pPr>
            <a:lvl9pPr indent="-228600" lvl="8" marL="4114800" rtl="0" algn="l">
              <a:spcBef>
                <a:spcPts val="1600"/>
              </a:spcBef>
              <a:spcAft>
                <a:spcPts val="1600"/>
              </a:spcAft>
              <a:buClr>
                <a:schemeClr val="dk1"/>
              </a:buClr>
              <a:buSzPts val="1600"/>
              <a:buNone/>
              <a:defRPr b="1" sz="1600"/>
            </a:lvl9pPr>
          </a:lstStyle>
          <a:p/>
        </p:txBody>
      </p:sp>
      <p:sp>
        <p:nvSpPr>
          <p:cNvPr id="68" name="Google Shape;68;p14"/>
          <p:cNvSpPr txBox="1"/>
          <p:nvPr>
            <p:ph idx="2" type="body"/>
          </p:nvPr>
        </p:nvSpPr>
        <p:spPr>
          <a:xfrm>
            <a:off x="663388" y="2097881"/>
            <a:ext cx="3657600" cy="24966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30200" lvl="5" marL="2743200" rtl="0" algn="l">
              <a:spcBef>
                <a:spcPts val="1600"/>
              </a:spcBef>
              <a:spcAft>
                <a:spcPts val="0"/>
              </a:spcAft>
              <a:buClr>
                <a:schemeClr val="dk1"/>
              </a:buClr>
              <a:buSzPts val="1600"/>
              <a:buChar char="■"/>
              <a:defRPr sz="1600"/>
            </a:lvl6pPr>
            <a:lvl7pPr indent="-330200" lvl="6" marL="3200400" rtl="0" algn="l">
              <a:spcBef>
                <a:spcPts val="1600"/>
              </a:spcBef>
              <a:spcAft>
                <a:spcPts val="0"/>
              </a:spcAft>
              <a:buClr>
                <a:schemeClr val="dk1"/>
              </a:buClr>
              <a:buSzPts val="1600"/>
              <a:buChar char="●"/>
              <a:defRPr sz="1600"/>
            </a:lvl7pPr>
            <a:lvl8pPr indent="-330200" lvl="7" marL="3657600" rtl="0" algn="l">
              <a:spcBef>
                <a:spcPts val="1600"/>
              </a:spcBef>
              <a:spcAft>
                <a:spcPts val="0"/>
              </a:spcAft>
              <a:buClr>
                <a:schemeClr val="dk1"/>
              </a:buClr>
              <a:buSzPts val="1600"/>
              <a:buChar char="○"/>
              <a:defRPr sz="1600"/>
            </a:lvl8pPr>
            <a:lvl9pPr indent="-330200" lvl="8" marL="4114800" rtl="0" algn="l">
              <a:spcBef>
                <a:spcPts val="1600"/>
              </a:spcBef>
              <a:spcAft>
                <a:spcPts val="1600"/>
              </a:spcAft>
              <a:buClr>
                <a:schemeClr val="dk1"/>
              </a:buClr>
              <a:buSzPts val="1600"/>
              <a:buChar char="■"/>
              <a:defRPr sz="1600"/>
            </a:lvl9pPr>
          </a:lstStyle>
          <a:p/>
        </p:txBody>
      </p:sp>
      <p:sp>
        <p:nvSpPr>
          <p:cNvPr id="69" name="Google Shape;69;p14"/>
          <p:cNvSpPr txBox="1"/>
          <p:nvPr>
            <p:ph idx="3" type="body"/>
          </p:nvPr>
        </p:nvSpPr>
        <p:spPr>
          <a:xfrm>
            <a:off x="4828032" y="1530061"/>
            <a:ext cx="3657600" cy="547800"/>
          </a:xfrm>
          <a:prstGeom prst="rect">
            <a:avLst/>
          </a:prstGeom>
          <a:noFill/>
          <a:ln>
            <a:noFill/>
          </a:ln>
        </p:spPr>
        <p:txBody>
          <a:bodyPr anchorCtr="0" anchor="ctr" bIns="0" lIns="91425" spcFirstLastPara="1" rIns="91425" wrap="square" tIns="0">
            <a:noAutofit/>
          </a:bodyPr>
          <a:lstStyle>
            <a:lvl1pPr indent="-228600" lvl="0" marL="457200" rtl="0" algn="ctr">
              <a:lnSpc>
                <a:spcPct val="115384"/>
              </a:lnSpc>
              <a:spcBef>
                <a:spcPts val="300"/>
              </a:spcBef>
              <a:spcAft>
                <a:spcPts val="0"/>
              </a:spcAft>
              <a:buSzPts val="1950"/>
              <a:buNone/>
              <a:defRPr b="1" sz="2600">
                <a:solidFill>
                  <a:schemeClr val="accent1"/>
                </a:solidFill>
              </a:defRPr>
            </a:lvl1pPr>
            <a:lvl2pPr indent="-228600" lvl="1" marL="914400" rtl="0" algn="l">
              <a:spcBef>
                <a:spcPts val="1600"/>
              </a:spcBef>
              <a:spcAft>
                <a:spcPts val="0"/>
              </a:spcAft>
              <a:buSzPts val="1500"/>
              <a:buNone/>
              <a:defRPr b="1" sz="2000"/>
            </a:lvl2pPr>
            <a:lvl3pPr indent="-228600" lvl="2" marL="1371600" rtl="0" algn="l">
              <a:spcBef>
                <a:spcPts val="1600"/>
              </a:spcBef>
              <a:spcAft>
                <a:spcPts val="0"/>
              </a:spcAft>
              <a:buSzPts val="1350"/>
              <a:buNone/>
              <a:defRPr b="1" sz="1800"/>
            </a:lvl3pPr>
            <a:lvl4pPr indent="-228600" lvl="3" marL="1828800" rtl="0" algn="l">
              <a:spcBef>
                <a:spcPts val="1600"/>
              </a:spcBef>
              <a:spcAft>
                <a:spcPts val="0"/>
              </a:spcAft>
              <a:buSzPts val="1200"/>
              <a:buNone/>
              <a:defRPr b="1" sz="1600"/>
            </a:lvl4pPr>
            <a:lvl5pPr indent="-228600" lvl="4" marL="2286000" rtl="0" algn="l">
              <a:spcBef>
                <a:spcPts val="1600"/>
              </a:spcBef>
              <a:spcAft>
                <a:spcPts val="0"/>
              </a:spcAft>
              <a:buSzPts val="1200"/>
              <a:buNone/>
              <a:defRPr b="1" sz="1600"/>
            </a:lvl5pPr>
            <a:lvl6pPr indent="-228600" lvl="5" marL="2743200" rtl="0" algn="l">
              <a:spcBef>
                <a:spcPts val="1600"/>
              </a:spcBef>
              <a:spcAft>
                <a:spcPts val="0"/>
              </a:spcAft>
              <a:buClr>
                <a:schemeClr val="dk1"/>
              </a:buClr>
              <a:buSzPts val="1600"/>
              <a:buNone/>
              <a:defRPr b="1" sz="1600"/>
            </a:lvl6pPr>
            <a:lvl7pPr indent="-228600" lvl="6" marL="3200400" rtl="0" algn="l">
              <a:spcBef>
                <a:spcPts val="1600"/>
              </a:spcBef>
              <a:spcAft>
                <a:spcPts val="0"/>
              </a:spcAft>
              <a:buClr>
                <a:schemeClr val="dk1"/>
              </a:buClr>
              <a:buSzPts val="1600"/>
              <a:buNone/>
              <a:defRPr b="1" sz="1600"/>
            </a:lvl7pPr>
            <a:lvl8pPr indent="-228600" lvl="7" marL="3657600" rtl="0" algn="l">
              <a:spcBef>
                <a:spcPts val="1600"/>
              </a:spcBef>
              <a:spcAft>
                <a:spcPts val="0"/>
              </a:spcAft>
              <a:buClr>
                <a:schemeClr val="dk1"/>
              </a:buClr>
              <a:buSzPts val="1600"/>
              <a:buNone/>
              <a:defRPr b="1" sz="1600"/>
            </a:lvl8pPr>
            <a:lvl9pPr indent="-228600" lvl="8" marL="4114800" rtl="0" algn="l">
              <a:spcBef>
                <a:spcPts val="1600"/>
              </a:spcBef>
              <a:spcAft>
                <a:spcPts val="1600"/>
              </a:spcAft>
              <a:buClr>
                <a:schemeClr val="dk1"/>
              </a:buClr>
              <a:buSzPts val="1600"/>
              <a:buNone/>
              <a:defRPr b="1" sz="1600"/>
            </a:lvl9pPr>
          </a:lstStyle>
          <a:p/>
        </p:txBody>
      </p:sp>
      <p:sp>
        <p:nvSpPr>
          <p:cNvPr id="70" name="Google Shape;70;p14"/>
          <p:cNvSpPr txBox="1"/>
          <p:nvPr>
            <p:ph idx="4" type="body"/>
          </p:nvPr>
        </p:nvSpPr>
        <p:spPr>
          <a:xfrm>
            <a:off x="4828032" y="2097881"/>
            <a:ext cx="3657600" cy="24966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30200" lvl="5" marL="2743200" rtl="0" algn="l">
              <a:spcBef>
                <a:spcPts val="1600"/>
              </a:spcBef>
              <a:spcAft>
                <a:spcPts val="0"/>
              </a:spcAft>
              <a:buClr>
                <a:schemeClr val="dk1"/>
              </a:buClr>
              <a:buSzPts val="1600"/>
              <a:buChar char="■"/>
              <a:defRPr sz="1600"/>
            </a:lvl6pPr>
            <a:lvl7pPr indent="-330200" lvl="6" marL="3200400" rtl="0" algn="l">
              <a:spcBef>
                <a:spcPts val="1600"/>
              </a:spcBef>
              <a:spcAft>
                <a:spcPts val="0"/>
              </a:spcAft>
              <a:buClr>
                <a:schemeClr val="dk1"/>
              </a:buClr>
              <a:buSzPts val="1600"/>
              <a:buChar char="●"/>
              <a:defRPr sz="1600"/>
            </a:lvl7pPr>
            <a:lvl8pPr indent="-330200" lvl="7" marL="3657600" rtl="0" algn="l">
              <a:spcBef>
                <a:spcPts val="1600"/>
              </a:spcBef>
              <a:spcAft>
                <a:spcPts val="0"/>
              </a:spcAft>
              <a:buClr>
                <a:schemeClr val="dk1"/>
              </a:buClr>
              <a:buSzPts val="1600"/>
              <a:buChar char="○"/>
              <a:defRPr sz="1600"/>
            </a:lvl8pPr>
            <a:lvl9pPr indent="-330200" lvl="8" marL="4114800" rtl="0" algn="l">
              <a:spcBef>
                <a:spcPts val="1600"/>
              </a:spcBef>
              <a:spcAft>
                <a:spcPts val="1600"/>
              </a:spcAft>
              <a:buClr>
                <a:schemeClr val="dk1"/>
              </a:buClr>
              <a:buSzPts val="1600"/>
              <a:buChar char="■"/>
              <a:defRPr sz="1600"/>
            </a:lvl9pPr>
          </a:lstStyle>
          <a:p/>
        </p:txBody>
      </p:sp>
      <p:sp>
        <p:nvSpPr>
          <p:cNvPr id="71" name="Google Shape;71;p14"/>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4"/>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14"/>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74" name="Google Shape;74;p14"/>
          <p:cNvCxnSpPr/>
          <p:nvPr/>
        </p:nvCxnSpPr>
        <p:spPr>
          <a:xfrm rot="5400000">
            <a:off x="3306345" y="3363426"/>
            <a:ext cx="2531400" cy="1500"/>
          </a:xfrm>
          <a:prstGeom prst="straightConnector1">
            <a:avLst/>
          </a:prstGeom>
          <a:noFill/>
          <a:ln cap="flat" cmpd="sng" w="12700">
            <a:solidFill>
              <a:srgbClr val="A5A5A5"/>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lip Art and Text" type="clipArtAndTx">
  <p:cSld name="CLIPART_AND_TEXT">
    <p:spTree>
      <p:nvGrpSpPr>
        <p:cNvPr id="75" name="Shape 75"/>
        <p:cNvGrpSpPr/>
        <p:nvPr/>
      </p:nvGrpSpPr>
      <p:grpSpPr>
        <a:xfrm>
          <a:off x="0" y="0"/>
          <a:ext cx="0" cy="0"/>
          <a:chOff x="0" y="0"/>
          <a:chExt cx="0" cy="0"/>
        </a:xfrm>
      </p:grpSpPr>
      <p:sp>
        <p:nvSpPr>
          <p:cNvPr id="76" name="Google Shape;76;p15"/>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7" name="Google Shape;77;p15"/>
          <p:cNvSpPr/>
          <p:nvPr>
            <p:ph idx="2" type="clipArt"/>
          </p:nvPr>
        </p:nvSpPr>
        <p:spPr>
          <a:xfrm>
            <a:off x="457200" y="1200150"/>
            <a:ext cx="4038600" cy="3372000"/>
          </a:xfrm>
          <a:prstGeom prst="rect">
            <a:avLst/>
          </a:prstGeom>
          <a:noFill/>
          <a:ln>
            <a:noFill/>
          </a:ln>
        </p:spPr>
        <p:txBody>
          <a:bodyPr anchorCtr="0" anchor="t" bIns="45700" lIns="91425" spcFirstLastPara="1" rIns="91425" wrap="square" tIns="45700">
            <a:noAutofit/>
          </a:bodyPr>
          <a:lstStyle>
            <a:lvl1pPr lvl="0" marR="0" rtl="0" algn="l">
              <a:spcBef>
                <a:spcPts val="1800"/>
              </a:spcBef>
              <a:spcAft>
                <a:spcPts val="0"/>
              </a:spcAft>
              <a:buClr>
                <a:schemeClr val="accent1"/>
              </a:buClr>
              <a:buSzPts val="1500"/>
              <a:buFont typeface="Noto Sans Symbols"/>
              <a:buChar char="■"/>
              <a:defRPr b="0" i="0" sz="2000" u="none" cap="none" strike="noStrike">
                <a:solidFill>
                  <a:srgbClr val="262626"/>
                </a:solidFill>
                <a:latin typeface="Lustria"/>
                <a:ea typeface="Lustria"/>
                <a:cs typeface="Lustria"/>
                <a:sym typeface="Lustria"/>
              </a:defRPr>
            </a:lvl1pPr>
            <a:lvl2pPr lvl="1"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2pPr>
            <a:lvl3pPr lvl="2"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3pPr>
            <a:lvl4pPr lvl="3"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4pPr>
            <a:lvl5pPr lvl="4"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78" name="Google Shape;78;p15"/>
          <p:cNvSpPr txBox="1"/>
          <p:nvPr>
            <p:ph idx="1" type="body"/>
          </p:nvPr>
        </p:nvSpPr>
        <p:spPr>
          <a:xfrm>
            <a:off x="4648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79" name="Google Shape;79;p15"/>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0" name="Google Shape;80;p15"/>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1" name="Google Shape;81;p15"/>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 name="Shape 82"/>
        <p:cNvGrpSpPr/>
        <p:nvPr/>
      </p:nvGrpSpPr>
      <p:grpSpPr>
        <a:xfrm>
          <a:off x="0" y="0"/>
          <a:ext cx="0" cy="0"/>
          <a:chOff x="0" y="0"/>
          <a:chExt cx="0" cy="0"/>
        </a:xfrm>
      </p:grpSpPr>
      <p:sp>
        <p:nvSpPr>
          <p:cNvPr id="83" name="Google Shape;83;p16"/>
          <p:cNvSpPr txBox="1"/>
          <p:nvPr>
            <p:ph type="title"/>
          </p:nvPr>
        </p:nvSpPr>
        <p:spPr>
          <a:xfrm>
            <a:off x="658813" y="342189"/>
            <a:ext cx="7824900" cy="992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4" name="Google Shape;84;p16"/>
          <p:cNvSpPr txBox="1"/>
          <p:nvPr>
            <p:ph idx="1" type="body"/>
          </p:nvPr>
        </p:nvSpPr>
        <p:spPr>
          <a:xfrm>
            <a:off x="658904" y="1714500"/>
            <a:ext cx="3657600" cy="2880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42900" lvl="5" marL="2743200" rtl="0" algn="l">
              <a:spcBef>
                <a:spcPts val="1600"/>
              </a:spcBef>
              <a:spcAft>
                <a:spcPts val="0"/>
              </a:spcAft>
              <a:buClr>
                <a:schemeClr val="dk1"/>
              </a:buClr>
              <a:buSzPts val="1800"/>
              <a:buChar char="■"/>
              <a:defRPr sz="1800"/>
            </a:lvl6pPr>
            <a:lvl7pPr indent="-342900" lvl="6" marL="3200400" rtl="0" algn="l">
              <a:spcBef>
                <a:spcPts val="1600"/>
              </a:spcBef>
              <a:spcAft>
                <a:spcPts val="0"/>
              </a:spcAft>
              <a:buClr>
                <a:schemeClr val="dk1"/>
              </a:buClr>
              <a:buSzPts val="1800"/>
              <a:buChar char="●"/>
              <a:defRPr sz="1800"/>
            </a:lvl7pPr>
            <a:lvl8pPr indent="-342900" lvl="7" marL="3657600" rtl="0" algn="l">
              <a:spcBef>
                <a:spcPts val="1600"/>
              </a:spcBef>
              <a:spcAft>
                <a:spcPts val="0"/>
              </a:spcAft>
              <a:buClr>
                <a:schemeClr val="dk1"/>
              </a:buClr>
              <a:buSzPts val="1800"/>
              <a:buChar char="○"/>
              <a:defRPr sz="1800"/>
            </a:lvl8pPr>
            <a:lvl9pPr indent="-342900" lvl="8" marL="4114800" rtl="0" algn="l">
              <a:spcBef>
                <a:spcPts val="1600"/>
              </a:spcBef>
              <a:spcAft>
                <a:spcPts val="1600"/>
              </a:spcAft>
              <a:buClr>
                <a:schemeClr val="dk1"/>
              </a:buClr>
              <a:buSzPts val="1800"/>
              <a:buChar char="■"/>
              <a:defRPr sz="1800"/>
            </a:lvl9pPr>
          </a:lstStyle>
          <a:p/>
        </p:txBody>
      </p:sp>
      <p:sp>
        <p:nvSpPr>
          <p:cNvPr id="85" name="Google Shape;85;p16"/>
          <p:cNvSpPr txBox="1"/>
          <p:nvPr>
            <p:ph idx="2" type="body"/>
          </p:nvPr>
        </p:nvSpPr>
        <p:spPr>
          <a:xfrm>
            <a:off x="4831308" y="1714500"/>
            <a:ext cx="3657600" cy="2880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42900" lvl="5" marL="2743200" rtl="0" algn="l">
              <a:spcBef>
                <a:spcPts val="1600"/>
              </a:spcBef>
              <a:spcAft>
                <a:spcPts val="0"/>
              </a:spcAft>
              <a:buClr>
                <a:schemeClr val="dk1"/>
              </a:buClr>
              <a:buSzPts val="1800"/>
              <a:buChar char="■"/>
              <a:defRPr sz="1800"/>
            </a:lvl6pPr>
            <a:lvl7pPr indent="-342900" lvl="6" marL="3200400" rtl="0" algn="l">
              <a:spcBef>
                <a:spcPts val="1600"/>
              </a:spcBef>
              <a:spcAft>
                <a:spcPts val="0"/>
              </a:spcAft>
              <a:buClr>
                <a:schemeClr val="dk1"/>
              </a:buClr>
              <a:buSzPts val="1800"/>
              <a:buChar char="●"/>
              <a:defRPr sz="1800"/>
            </a:lvl7pPr>
            <a:lvl8pPr indent="-342900" lvl="7" marL="3657600" rtl="0" algn="l">
              <a:spcBef>
                <a:spcPts val="1600"/>
              </a:spcBef>
              <a:spcAft>
                <a:spcPts val="0"/>
              </a:spcAft>
              <a:buClr>
                <a:schemeClr val="dk1"/>
              </a:buClr>
              <a:buSzPts val="1800"/>
              <a:buChar char="○"/>
              <a:defRPr sz="1800"/>
            </a:lvl8pPr>
            <a:lvl9pPr indent="-342900" lvl="8" marL="4114800" rtl="0" algn="l">
              <a:spcBef>
                <a:spcPts val="1600"/>
              </a:spcBef>
              <a:spcAft>
                <a:spcPts val="1600"/>
              </a:spcAft>
              <a:buClr>
                <a:schemeClr val="dk1"/>
              </a:buClr>
              <a:buSzPts val="1800"/>
              <a:buChar char="■"/>
              <a:defRPr sz="1800"/>
            </a:lvl9pPr>
          </a:lstStyle>
          <a:p/>
        </p:txBody>
      </p:sp>
      <p:sp>
        <p:nvSpPr>
          <p:cNvPr id="86" name="Google Shape;86;p16"/>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7" name="Google Shape;87;p16"/>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16"/>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89" name="Shape 89"/>
        <p:cNvGrpSpPr/>
        <p:nvPr/>
      </p:nvGrpSpPr>
      <p:grpSpPr>
        <a:xfrm>
          <a:off x="0" y="0"/>
          <a:ext cx="0" cy="0"/>
          <a:chOff x="0" y="0"/>
          <a:chExt cx="0" cy="0"/>
        </a:xfrm>
      </p:grpSpPr>
      <p:sp>
        <p:nvSpPr>
          <p:cNvPr id="90" name="Google Shape;90;p17"/>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1" name="Google Shape;91;p17"/>
          <p:cNvSpPr txBox="1"/>
          <p:nvPr>
            <p:ph idx="1" type="body"/>
          </p:nvPr>
        </p:nvSpPr>
        <p:spPr>
          <a:xfrm>
            <a:off x="457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92" name="Google Shape;92;p17"/>
          <p:cNvSpPr txBox="1"/>
          <p:nvPr>
            <p:ph idx="2" type="body"/>
          </p:nvPr>
        </p:nvSpPr>
        <p:spPr>
          <a:xfrm>
            <a:off x="4648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93" name="Google Shape;93;p17"/>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4" name="Google Shape;94;p17"/>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5" name="Google Shape;95;p17"/>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96" name="Shape 96"/>
        <p:cNvGrpSpPr/>
        <p:nvPr/>
      </p:nvGrpSpPr>
      <p:grpSpPr>
        <a:xfrm>
          <a:off x="0" y="0"/>
          <a:ext cx="0" cy="0"/>
          <a:chOff x="0" y="0"/>
          <a:chExt cx="0" cy="0"/>
        </a:xfrm>
      </p:grpSpPr>
      <p:sp>
        <p:nvSpPr>
          <p:cNvPr id="97" name="Google Shape;97;p18"/>
          <p:cNvSpPr txBox="1"/>
          <p:nvPr>
            <p:ph idx="1" type="body"/>
          </p:nvPr>
        </p:nvSpPr>
        <p:spPr>
          <a:xfrm>
            <a:off x="457200" y="205978"/>
            <a:ext cx="8229600" cy="43659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98" name="Google Shape;98;p18"/>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p18"/>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p18"/>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ext" type="objAndTx">
  <p:cSld name="OBJECT_AND_TEXT">
    <p:spTree>
      <p:nvGrpSpPr>
        <p:cNvPr id="101" name="Shape 101"/>
        <p:cNvGrpSpPr/>
        <p:nvPr/>
      </p:nvGrpSpPr>
      <p:grpSpPr>
        <a:xfrm>
          <a:off x="0" y="0"/>
          <a:ext cx="0" cy="0"/>
          <a:chOff x="0" y="0"/>
          <a:chExt cx="0" cy="0"/>
        </a:xfrm>
      </p:grpSpPr>
      <p:sp>
        <p:nvSpPr>
          <p:cNvPr id="102" name="Google Shape;102;p19"/>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3" name="Google Shape;103;p19"/>
          <p:cNvSpPr txBox="1"/>
          <p:nvPr>
            <p:ph idx="1" type="body"/>
          </p:nvPr>
        </p:nvSpPr>
        <p:spPr>
          <a:xfrm>
            <a:off x="457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04" name="Google Shape;104;p19"/>
          <p:cNvSpPr txBox="1"/>
          <p:nvPr>
            <p:ph idx="2" type="body"/>
          </p:nvPr>
        </p:nvSpPr>
        <p:spPr>
          <a:xfrm>
            <a:off x="4648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05" name="Google Shape;105;p19"/>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6" name="Google Shape;106;p19"/>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7" name="Google Shape;107;p19"/>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over Content" type="txOverObj">
  <p:cSld name="TEXT_OVER_OBJECT">
    <p:spTree>
      <p:nvGrpSpPr>
        <p:cNvPr id="108" name="Shape 108"/>
        <p:cNvGrpSpPr/>
        <p:nvPr/>
      </p:nvGrpSpPr>
      <p:grpSpPr>
        <a:xfrm>
          <a:off x="0" y="0"/>
          <a:ext cx="0" cy="0"/>
          <a:chOff x="0" y="0"/>
          <a:chExt cx="0" cy="0"/>
        </a:xfrm>
      </p:grpSpPr>
      <p:sp>
        <p:nvSpPr>
          <p:cNvPr id="109" name="Google Shape;109;p20"/>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0" name="Google Shape;110;p20"/>
          <p:cNvSpPr txBox="1"/>
          <p:nvPr>
            <p:ph idx="1" type="body"/>
          </p:nvPr>
        </p:nvSpPr>
        <p:spPr>
          <a:xfrm>
            <a:off x="457200" y="1200150"/>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1" name="Google Shape;111;p20"/>
          <p:cNvSpPr txBox="1"/>
          <p:nvPr>
            <p:ph idx="2" type="body"/>
          </p:nvPr>
        </p:nvSpPr>
        <p:spPr>
          <a:xfrm>
            <a:off x="457200" y="2943225"/>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2" name="Google Shape;112;p20"/>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3" name="Google Shape;113;p20"/>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4" name="Google Shape;114;p20"/>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ontent" type="fourObj">
  <p:cSld name="FOUR_OBJECTS">
    <p:spTree>
      <p:nvGrpSpPr>
        <p:cNvPr id="115" name="Shape 115"/>
        <p:cNvGrpSpPr/>
        <p:nvPr/>
      </p:nvGrpSpPr>
      <p:grpSpPr>
        <a:xfrm>
          <a:off x="0" y="0"/>
          <a:ext cx="0" cy="0"/>
          <a:chOff x="0" y="0"/>
          <a:chExt cx="0" cy="0"/>
        </a:xfrm>
      </p:grpSpPr>
      <p:sp>
        <p:nvSpPr>
          <p:cNvPr id="116" name="Google Shape;116;p21"/>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7" name="Google Shape;117;p21"/>
          <p:cNvSpPr txBox="1"/>
          <p:nvPr>
            <p:ph idx="1" type="body"/>
          </p:nvPr>
        </p:nvSpPr>
        <p:spPr>
          <a:xfrm>
            <a:off x="457200" y="1200150"/>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8" name="Google Shape;118;p21"/>
          <p:cNvSpPr txBox="1"/>
          <p:nvPr>
            <p:ph idx="2" type="body"/>
          </p:nvPr>
        </p:nvSpPr>
        <p:spPr>
          <a:xfrm>
            <a:off x="4648200" y="1200150"/>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9" name="Google Shape;119;p21"/>
          <p:cNvSpPr txBox="1"/>
          <p:nvPr>
            <p:ph idx="3" type="body"/>
          </p:nvPr>
        </p:nvSpPr>
        <p:spPr>
          <a:xfrm>
            <a:off x="457200" y="2943225"/>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0" name="Google Shape;120;p21"/>
          <p:cNvSpPr txBox="1"/>
          <p:nvPr>
            <p:ph idx="4" type="body"/>
          </p:nvPr>
        </p:nvSpPr>
        <p:spPr>
          <a:xfrm>
            <a:off x="4648200" y="2943225"/>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1" name="Google Shape;121;p21"/>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2" name="Google Shape;122;p21"/>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3" name="Google Shape;123;p21"/>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over Text" type="objOverTx">
  <p:cSld name="OBJECT_OVER_TEXT">
    <p:spTree>
      <p:nvGrpSpPr>
        <p:cNvPr id="124" name="Shape 124"/>
        <p:cNvGrpSpPr/>
        <p:nvPr/>
      </p:nvGrpSpPr>
      <p:grpSpPr>
        <a:xfrm>
          <a:off x="0" y="0"/>
          <a:ext cx="0" cy="0"/>
          <a:chOff x="0" y="0"/>
          <a:chExt cx="0" cy="0"/>
        </a:xfrm>
      </p:grpSpPr>
      <p:sp>
        <p:nvSpPr>
          <p:cNvPr id="125" name="Google Shape;125;p22"/>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6" name="Google Shape;126;p22"/>
          <p:cNvSpPr txBox="1"/>
          <p:nvPr>
            <p:ph idx="1" type="body"/>
          </p:nvPr>
        </p:nvSpPr>
        <p:spPr>
          <a:xfrm>
            <a:off x="457200" y="1200150"/>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7" name="Google Shape;127;p22"/>
          <p:cNvSpPr txBox="1"/>
          <p:nvPr>
            <p:ph idx="2" type="body"/>
          </p:nvPr>
        </p:nvSpPr>
        <p:spPr>
          <a:xfrm>
            <a:off x="457200" y="2943225"/>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8" name="Google Shape;128;p22"/>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9" name="Google Shape;129;p22"/>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22"/>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en.wikipedia.org/wiki/File:Green_Ash_Fraxinus_pennsylvanica_Bark_2000px.jpg" TargetMode="External"/><Relationship Id="rId4" Type="http://schemas.openxmlformats.org/officeDocument/2006/relationships/image" Target="../media/image11.jpg"/><Relationship Id="rId5"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24.png"/><Relationship Id="rId5"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35.png"/><Relationship Id="rId5" Type="http://schemas.openxmlformats.org/officeDocument/2006/relationships/image" Target="../media/image33.png"/><Relationship Id="rId6" Type="http://schemas.openxmlformats.org/officeDocument/2006/relationships/image" Target="../media/image4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44.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4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9.jpg"/><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4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1.png"/><Relationship Id="rId4" Type="http://schemas.openxmlformats.org/officeDocument/2006/relationships/image" Target="../media/image49.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48.jpg"/><Relationship Id="rId4" Type="http://schemas.openxmlformats.org/officeDocument/2006/relationships/image" Target="../media/image5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46.jp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descr="Related image" id="135" name="Google Shape;135;p23"/>
          <p:cNvPicPr preferRelativeResize="0"/>
          <p:nvPr/>
        </p:nvPicPr>
        <p:blipFill rotWithShape="1">
          <a:blip r:embed="rId3">
            <a:alphaModFix/>
          </a:blip>
          <a:srcRect b="0" l="0" r="0" t="0"/>
          <a:stretch/>
        </p:blipFill>
        <p:spPr>
          <a:xfrm>
            <a:off x="1234200" y="1044825"/>
            <a:ext cx="6675599" cy="3994050"/>
          </a:xfrm>
          <a:prstGeom prst="rect">
            <a:avLst/>
          </a:prstGeom>
          <a:noFill/>
          <a:ln>
            <a:noFill/>
          </a:ln>
        </p:spPr>
      </p:pic>
      <p:sp>
        <p:nvSpPr>
          <p:cNvPr id="136" name="Google Shape;136;p23"/>
          <p:cNvSpPr txBox="1"/>
          <p:nvPr>
            <p:ph type="title"/>
          </p:nvPr>
        </p:nvSpPr>
        <p:spPr>
          <a:xfrm>
            <a:off x="659550" y="98325"/>
            <a:ext cx="7824900" cy="9465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a:t>Why are plants important?</a:t>
            </a:r>
            <a:endParaRPr/>
          </a:p>
          <a:p>
            <a:pPr indent="0" lvl="0" marL="0" rtl="0" algn="l">
              <a:lnSpc>
                <a:spcPct val="103846"/>
              </a:lnSpc>
              <a:spcBef>
                <a:spcPts val="0"/>
              </a:spcBef>
              <a:spcAft>
                <a:spcPts val="0"/>
              </a:spcAft>
              <a:buClr>
                <a:schemeClr val="lt1"/>
              </a:buClr>
              <a:buSzPts val="5200"/>
              <a:buFont typeface="Lustria"/>
              <a:buNone/>
            </a:pPr>
            <a:r>
              <a:rPr lang="en"/>
              <a:t>Ecological Pyramid, Energy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ctrTitle"/>
          </p:nvPr>
        </p:nvSpPr>
        <p:spPr>
          <a:xfrm>
            <a:off x="342900" y="454955"/>
            <a:ext cx="8229600" cy="857250"/>
          </a:xfrm>
          <a:prstGeom prst="rect">
            <a:avLst/>
          </a:prstGeom>
          <a:noFill/>
          <a:ln>
            <a:noFill/>
          </a:ln>
        </p:spPr>
        <p:txBody>
          <a:bodyPr anchorCtr="0" anchor="b" bIns="0" lIns="91425" spcFirstLastPara="1" rIns="91425" wrap="square" tIns="0">
            <a:noAutofit/>
          </a:bodyPr>
          <a:lstStyle/>
          <a:p>
            <a:pPr indent="0" lvl="0" marL="0" rtl="0" algn="ctr">
              <a:lnSpc>
                <a:spcPct val="108695"/>
              </a:lnSpc>
              <a:spcBef>
                <a:spcPts val="0"/>
              </a:spcBef>
              <a:spcAft>
                <a:spcPts val="0"/>
              </a:spcAft>
              <a:buClr>
                <a:schemeClr val="accent1"/>
              </a:buClr>
              <a:buSzPts val="4600"/>
              <a:buFont typeface="Lustria"/>
              <a:buNone/>
            </a:pPr>
            <a:r>
              <a:rPr lang="en"/>
              <a:t>Introduction to Botany</a:t>
            </a:r>
            <a:endParaRPr/>
          </a:p>
        </p:txBody>
      </p:sp>
      <p:sp>
        <p:nvSpPr>
          <p:cNvPr id="143" name="Google Shape;143;p24"/>
          <p:cNvSpPr txBox="1"/>
          <p:nvPr/>
        </p:nvSpPr>
        <p:spPr>
          <a:xfrm>
            <a:off x="1219200" y="4045744"/>
            <a:ext cx="6781800" cy="75485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i="1" sz="2000">
              <a:solidFill>
                <a:schemeClr val="dk1"/>
              </a:solidFill>
              <a:latin typeface="Times New Roman"/>
              <a:ea typeface="Times New Roman"/>
              <a:cs typeface="Times New Roman"/>
              <a:sym typeface="Times New Roman"/>
            </a:endParaRPr>
          </a:p>
        </p:txBody>
      </p:sp>
      <p:pic>
        <p:nvPicPr>
          <p:cNvPr descr="Image result for new mexico plant" id="144" name="Google Shape;144;p24"/>
          <p:cNvPicPr preferRelativeResize="0"/>
          <p:nvPr/>
        </p:nvPicPr>
        <p:blipFill rotWithShape="1">
          <a:blip r:embed="rId3">
            <a:alphaModFix/>
          </a:blip>
          <a:srcRect b="0" l="0" r="0" t="0"/>
          <a:stretch/>
        </p:blipFill>
        <p:spPr>
          <a:xfrm>
            <a:off x="2287425" y="1423675"/>
            <a:ext cx="4340550" cy="28912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Today you are going to learn a lot of science words!</a:t>
            </a:r>
            <a:endParaRPr/>
          </a:p>
        </p:txBody>
      </p:sp>
      <p:sp>
        <p:nvSpPr>
          <p:cNvPr id="150" name="Google Shape;150;p25"/>
          <p:cNvSpPr txBox="1"/>
          <p:nvPr>
            <p:ph idx="1" type="body"/>
          </p:nvPr>
        </p:nvSpPr>
        <p:spPr>
          <a:xfrm>
            <a:off x="292900" y="1515988"/>
            <a:ext cx="43470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learn about a bunch of plant names and plant parts</a:t>
            </a:r>
            <a:endParaRPr/>
          </a:p>
          <a:p>
            <a:pPr indent="0" lvl="0" marL="0" rtl="0" algn="l">
              <a:spcBef>
                <a:spcPts val="1600"/>
              </a:spcBef>
              <a:spcAft>
                <a:spcPts val="0"/>
              </a:spcAft>
              <a:buNone/>
            </a:pPr>
            <a:r>
              <a:rPr lang="en"/>
              <a:t>You will also get a handout with all of these names</a:t>
            </a:r>
            <a:endParaRPr/>
          </a:p>
          <a:p>
            <a:pPr indent="0" lvl="0" marL="0" rtl="0" algn="l">
              <a:spcBef>
                <a:spcPts val="1600"/>
              </a:spcBef>
              <a:spcAft>
                <a:spcPts val="1600"/>
              </a:spcAft>
              <a:buNone/>
            </a:pPr>
            <a:r>
              <a:rPr lang="en"/>
              <a:t>Don’t worry! We are just exploring an introduction to botany. There are a bunch of big words you will hear today, but you aren’t expected to know them all.</a:t>
            </a:r>
            <a:endParaRPr/>
          </a:p>
        </p:txBody>
      </p:sp>
      <p:pic>
        <p:nvPicPr>
          <p:cNvPr id="151" name="Google Shape;151;p25"/>
          <p:cNvPicPr preferRelativeResize="0"/>
          <p:nvPr/>
        </p:nvPicPr>
        <p:blipFill>
          <a:blip r:embed="rId3">
            <a:alphaModFix/>
          </a:blip>
          <a:stretch>
            <a:fillRect/>
          </a:stretch>
        </p:blipFill>
        <p:spPr>
          <a:xfrm>
            <a:off x="4639900" y="1554075"/>
            <a:ext cx="4504101" cy="30027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387900" y="458025"/>
            <a:ext cx="41841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General Plant Anatomy</a:t>
            </a:r>
            <a:endParaRPr/>
          </a:p>
        </p:txBody>
      </p:sp>
      <p:sp>
        <p:nvSpPr>
          <p:cNvPr id="157" name="Google Shape;157;p26"/>
          <p:cNvSpPr txBox="1"/>
          <p:nvPr>
            <p:ph idx="1" type="body"/>
          </p:nvPr>
        </p:nvSpPr>
        <p:spPr>
          <a:xfrm>
            <a:off x="3879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should remember these parts…</a:t>
            </a:r>
            <a:endParaRPr/>
          </a:p>
          <a:p>
            <a:pPr indent="-342900" lvl="0" marL="457200" rtl="0" algn="l">
              <a:spcBef>
                <a:spcPts val="1600"/>
              </a:spcBef>
              <a:spcAft>
                <a:spcPts val="0"/>
              </a:spcAft>
              <a:buSzPts val="1800"/>
              <a:buChar char="●"/>
            </a:pPr>
            <a:r>
              <a:rPr lang="en"/>
              <a:t>Leaf</a:t>
            </a:r>
            <a:endParaRPr/>
          </a:p>
          <a:p>
            <a:pPr indent="-342900" lvl="0" marL="457200" rtl="0" algn="l">
              <a:spcBef>
                <a:spcPts val="0"/>
              </a:spcBef>
              <a:spcAft>
                <a:spcPts val="0"/>
              </a:spcAft>
              <a:buSzPts val="1800"/>
              <a:buChar char="●"/>
            </a:pPr>
            <a:r>
              <a:rPr lang="en"/>
              <a:t>Stem</a:t>
            </a:r>
            <a:endParaRPr/>
          </a:p>
          <a:p>
            <a:pPr indent="-342900" lvl="0" marL="457200" rtl="0" algn="l">
              <a:spcBef>
                <a:spcPts val="0"/>
              </a:spcBef>
              <a:spcAft>
                <a:spcPts val="0"/>
              </a:spcAft>
              <a:buSzPts val="1800"/>
              <a:buChar char="●"/>
            </a:pPr>
            <a:r>
              <a:rPr lang="en"/>
              <a:t>Flower</a:t>
            </a:r>
            <a:endParaRPr/>
          </a:p>
          <a:p>
            <a:pPr indent="-342900" lvl="0" marL="457200" rtl="0" algn="l">
              <a:spcBef>
                <a:spcPts val="0"/>
              </a:spcBef>
              <a:spcAft>
                <a:spcPts val="0"/>
              </a:spcAft>
              <a:buSzPts val="1800"/>
              <a:buChar char="●"/>
            </a:pPr>
            <a:r>
              <a:rPr lang="en"/>
              <a:t>Fruit</a:t>
            </a:r>
            <a:endParaRPr/>
          </a:p>
          <a:p>
            <a:pPr indent="-342900" lvl="0" marL="457200" rtl="0" algn="l">
              <a:spcBef>
                <a:spcPts val="0"/>
              </a:spcBef>
              <a:spcAft>
                <a:spcPts val="0"/>
              </a:spcAft>
              <a:buSzPts val="1800"/>
              <a:buChar char="●"/>
            </a:pPr>
            <a:r>
              <a:rPr lang="en"/>
              <a:t>Seed</a:t>
            </a:r>
            <a:endParaRPr/>
          </a:p>
          <a:p>
            <a:pPr indent="-342900" lvl="0" marL="457200" rtl="0" algn="l">
              <a:spcBef>
                <a:spcPts val="0"/>
              </a:spcBef>
              <a:spcAft>
                <a:spcPts val="0"/>
              </a:spcAft>
              <a:buSzPts val="1800"/>
              <a:buChar char="●"/>
            </a:pPr>
            <a:r>
              <a:rPr lang="en"/>
              <a:t>Root</a:t>
            </a:r>
            <a:endParaRPr/>
          </a:p>
          <a:p>
            <a:pPr indent="0" lvl="0" marL="0" rtl="0" algn="l">
              <a:spcBef>
                <a:spcPts val="1600"/>
              </a:spcBef>
              <a:spcAft>
                <a:spcPts val="1600"/>
              </a:spcAft>
              <a:buNone/>
            </a:pPr>
            <a:r>
              <a:rPr lang="en"/>
              <a:t>The rest of the names you will see you will be able to look up! Don’t worry!</a:t>
            </a:r>
            <a:endParaRPr/>
          </a:p>
        </p:txBody>
      </p:sp>
      <p:pic>
        <p:nvPicPr>
          <p:cNvPr id="158" name="Google Shape;158;p26"/>
          <p:cNvPicPr preferRelativeResize="0"/>
          <p:nvPr/>
        </p:nvPicPr>
        <p:blipFill>
          <a:blip r:embed="rId3">
            <a:alphaModFix/>
          </a:blip>
          <a:stretch>
            <a:fillRect/>
          </a:stretch>
        </p:blipFill>
        <p:spPr>
          <a:xfrm>
            <a:off x="4859575" y="152400"/>
            <a:ext cx="3709250" cy="4863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idx="1" type="body"/>
          </p:nvPr>
        </p:nvSpPr>
        <p:spPr>
          <a:xfrm>
            <a:off x="486700" y="1763650"/>
            <a:ext cx="4247400" cy="2594400"/>
          </a:xfrm>
          <a:prstGeom prst="rect">
            <a:avLst/>
          </a:prstGeom>
          <a:noFill/>
          <a:ln>
            <a:noFill/>
          </a:ln>
        </p:spPr>
        <p:txBody>
          <a:bodyPr anchorCtr="0" anchor="t" bIns="45700" lIns="91425" spcFirstLastPara="1" rIns="91425" wrap="square" tIns="45700">
            <a:noAutofit/>
          </a:bodyPr>
          <a:lstStyle/>
          <a:p>
            <a:pPr indent="-282575" lvl="0" marL="282575" rtl="0" algn="l">
              <a:lnSpc>
                <a:spcPct val="90000"/>
              </a:lnSpc>
              <a:spcBef>
                <a:spcPts val="0"/>
              </a:spcBef>
              <a:spcAft>
                <a:spcPts val="0"/>
              </a:spcAft>
              <a:buSzPts val="2295"/>
              <a:buFont typeface="Noto Sans Symbols"/>
              <a:buNone/>
            </a:pPr>
            <a:r>
              <a:rPr b="1" lang="en" sz="3060"/>
              <a:t>Herbaceous or Forb</a:t>
            </a:r>
            <a:endParaRPr sz="2380"/>
          </a:p>
          <a:p>
            <a:pPr indent="0" lvl="0" marL="0" rtl="0" algn="l">
              <a:lnSpc>
                <a:spcPct val="90000"/>
              </a:lnSpc>
              <a:spcBef>
                <a:spcPts val="1800"/>
              </a:spcBef>
              <a:spcAft>
                <a:spcPts val="1600"/>
              </a:spcAft>
              <a:buSzPts val="1785"/>
              <a:buFont typeface="Noto Sans Symbols"/>
              <a:buNone/>
            </a:pPr>
            <a:r>
              <a:rPr lang="en" sz="2380"/>
              <a:t>A usually low, soft or coarse plant with annual above ground stems</a:t>
            </a:r>
            <a:endParaRPr/>
          </a:p>
        </p:txBody>
      </p:sp>
      <p:sp>
        <p:nvSpPr>
          <p:cNvPr id="165" name="Google Shape;165;p27"/>
          <p:cNvSpPr txBox="1"/>
          <p:nvPr>
            <p:ph type="title"/>
          </p:nvPr>
        </p:nvSpPr>
        <p:spPr>
          <a:xfrm>
            <a:off x="314625" y="552450"/>
            <a:ext cx="5132400" cy="857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b="1" lang="en" sz="4200"/>
              <a:t>Plant Types</a:t>
            </a:r>
            <a:endParaRPr sz="4200"/>
          </a:p>
        </p:txBody>
      </p:sp>
      <p:pic>
        <p:nvPicPr>
          <p:cNvPr id="166" name="Google Shape;166;p27"/>
          <p:cNvPicPr preferRelativeResize="0"/>
          <p:nvPr/>
        </p:nvPicPr>
        <p:blipFill>
          <a:blip r:embed="rId3">
            <a:alphaModFix/>
          </a:blip>
          <a:stretch>
            <a:fillRect/>
          </a:stretch>
        </p:blipFill>
        <p:spPr>
          <a:xfrm>
            <a:off x="5279650" y="2023000"/>
            <a:ext cx="3748800" cy="2646212"/>
          </a:xfrm>
          <a:prstGeom prst="rect">
            <a:avLst/>
          </a:prstGeom>
          <a:noFill/>
          <a:ln>
            <a:noFill/>
          </a:ln>
        </p:spPr>
      </p:pic>
      <p:pic>
        <p:nvPicPr>
          <p:cNvPr descr="Habit_of Capsella_MC" id="167" name="Google Shape;167;p27"/>
          <p:cNvPicPr preferRelativeResize="0"/>
          <p:nvPr/>
        </p:nvPicPr>
        <p:blipFill rotWithShape="1">
          <a:blip r:embed="rId4">
            <a:alphaModFix/>
          </a:blip>
          <a:srcRect b="0" l="0" r="0" t="0"/>
          <a:stretch/>
        </p:blipFill>
        <p:spPr>
          <a:xfrm>
            <a:off x="4953000" y="404975"/>
            <a:ext cx="1587900" cy="3155701"/>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idx="1" type="body"/>
          </p:nvPr>
        </p:nvSpPr>
        <p:spPr>
          <a:xfrm>
            <a:off x="381000" y="685800"/>
            <a:ext cx="3733800" cy="3086100"/>
          </a:xfrm>
          <a:prstGeom prst="rect">
            <a:avLst/>
          </a:prstGeom>
          <a:noFill/>
          <a:ln>
            <a:noFill/>
          </a:ln>
        </p:spPr>
        <p:txBody>
          <a:bodyPr anchorCtr="0" anchor="t" bIns="45700" lIns="91425" spcFirstLastPara="1" rIns="91425" wrap="square" tIns="45700">
            <a:noAutofit/>
          </a:bodyPr>
          <a:lstStyle/>
          <a:p>
            <a:pPr indent="-282575" lvl="0" marL="282575" rtl="0" algn="l">
              <a:spcBef>
                <a:spcPts val="0"/>
              </a:spcBef>
              <a:spcAft>
                <a:spcPts val="0"/>
              </a:spcAft>
              <a:buSzPts val="3000"/>
              <a:buFont typeface="Noto Sans Symbols"/>
              <a:buNone/>
            </a:pPr>
            <a:r>
              <a:rPr b="1" lang="en" sz="4000"/>
              <a:t>Shrub</a:t>
            </a:r>
            <a:endParaRPr sz="4000"/>
          </a:p>
          <a:p>
            <a:pPr indent="-282575" lvl="0" marL="282575" rtl="0" algn="ctr">
              <a:spcBef>
                <a:spcPts val="1800"/>
              </a:spcBef>
              <a:spcAft>
                <a:spcPts val="0"/>
              </a:spcAft>
              <a:buSzPts val="2100"/>
              <a:buFont typeface="Noto Sans Symbols"/>
              <a:buNone/>
            </a:pPr>
            <a:r>
              <a:t/>
            </a:r>
            <a:endParaRPr sz="2100"/>
          </a:p>
          <a:p>
            <a:pPr indent="0" lvl="0" marL="0" rtl="0" algn="l">
              <a:spcBef>
                <a:spcPts val="1800"/>
              </a:spcBef>
              <a:spcAft>
                <a:spcPts val="1600"/>
              </a:spcAft>
              <a:buSzPts val="2100"/>
              <a:buFont typeface="Noto Sans Symbols"/>
              <a:buNone/>
            </a:pPr>
            <a:r>
              <a:rPr lang="en" sz="2800"/>
              <a:t>A woody perennial plant, usually under 20 feet tall, usually with multiple trunks</a:t>
            </a:r>
            <a:endParaRPr/>
          </a:p>
        </p:txBody>
      </p:sp>
      <p:pic>
        <p:nvPicPr>
          <p:cNvPr id="174" name="Google Shape;174;p28"/>
          <p:cNvPicPr preferRelativeResize="0"/>
          <p:nvPr/>
        </p:nvPicPr>
        <p:blipFill rotWithShape="1">
          <a:blip r:embed="rId3">
            <a:alphaModFix/>
          </a:blip>
          <a:srcRect b="0" l="0" r="0" t="0"/>
          <a:stretch/>
        </p:blipFill>
        <p:spPr>
          <a:xfrm>
            <a:off x="4419600" y="400050"/>
            <a:ext cx="3257549" cy="4343398"/>
          </a:xfrm>
          <a:prstGeom prst="rect">
            <a:avLst/>
          </a:prstGeom>
          <a:noFill/>
          <a:ln>
            <a:noFill/>
          </a:ln>
        </p:spPr>
      </p:pic>
      <p:sp>
        <p:nvSpPr>
          <p:cNvPr id="175" name="Google Shape;175;p28"/>
          <p:cNvSpPr txBox="1"/>
          <p:nvPr/>
        </p:nvSpPr>
        <p:spPr>
          <a:xfrm>
            <a:off x="4724400" y="4718172"/>
            <a:ext cx="37338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 sz="1800">
                <a:solidFill>
                  <a:schemeClr val="dk1"/>
                </a:solidFill>
                <a:latin typeface="Lustria"/>
                <a:ea typeface="Lustria"/>
                <a:cs typeface="Lustria"/>
                <a:sym typeface="Lustria"/>
              </a:rPr>
              <a:t>Cercocarpus</a:t>
            </a:r>
            <a:r>
              <a:rPr lang="en" sz="1800">
                <a:solidFill>
                  <a:schemeClr val="dk1"/>
                </a:solidFill>
                <a:latin typeface="Lustria"/>
                <a:ea typeface="Lustria"/>
                <a:cs typeface="Lustria"/>
                <a:sym typeface="Lustria"/>
              </a:rPr>
              <a:t> sp.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idx="1" type="body"/>
          </p:nvPr>
        </p:nvSpPr>
        <p:spPr>
          <a:xfrm>
            <a:off x="236650" y="400050"/>
            <a:ext cx="3932100" cy="4019400"/>
          </a:xfrm>
          <a:prstGeom prst="rect">
            <a:avLst/>
          </a:prstGeom>
          <a:noFill/>
          <a:ln>
            <a:noFill/>
          </a:ln>
        </p:spPr>
        <p:txBody>
          <a:bodyPr anchorCtr="0" anchor="t" bIns="45700" lIns="91425" spcFirstLastPara="1" rIns="91425" wrap="square" tIns="45700">
            <a:noAutofit/>
          </a:bodyPr>
          <a:lstStyle/>
          <a:p>
            <a:pPr indent="-282575" lvl="0" marL="282575" rtl="0" algn="l">
              <a:spcBef>
                <a:spcPts val="0"/>
              </a:spcBef>
              <a:spcAft>
                <a:spcPts val="0"/>
              </a:spcAft>
              <a:buSzPts val="3000"/>
              <a:buFont typeface="Noto Sans Symbols"/>
              <a:buNone/>
            </a:pPr>
            <a:r>
              <a:rPr b="1" lang="en" sz="4900"/>
              <a:t>Tree</a:t>
            </a:r>
            <a:endParaRPr sz="2700"/>
          </a:p>
          <a:p>
            <a:pPr indent="-282575" lvl="0" marL="282575" rtl="0" algn="ctr">
              <a:spcBef>
                <a:spcPts val="1800"/>
              </a:spcBef>
              <a:spcAft>
                <a:spcPts val="0"/>
              </a:spcAft>
              <a:buSzPts val="3000"/>
              <a:buFont typeface="Noto Sans Symbols"/>
              <a:buNone/>
            </a:pPr>
            <a:r>
              <a:t/>
            </a:r>
            <a:endParaRPr b="1" sz="1200"/>
          </a:p>
          <a:p>
            <a:pPr indent="3175" lvl="0" marL="282575" rtl="0" algn="l">
              <a:spcBef>
                <a:spcPts val="1800"/>
              </a:spcBef>
              <a:spcAft>
                <a:spcPts val="1600"/>
              </a:spcAft>
              <a:buSzPts val="2100"/>
              <a:buFont typeface="Noto Sans Symbols"/>
              <a:buNone/>
            </a:pPr>
            <a:r>
              <a:rPr lang="en" sz="2800"/>
              <a:t>A tall, woody perennial plant, usually with a single trunk</a:t>
            </a:r>
            <a:endParaRPr/>
          </a:p>
        </p:txBody>
      </p:sp>
      <p:pic>
        <p:nvPicPr>
          <p:cNvPr descr="tree-white pine VK" id="182" name="Google Shape;182;p29"/>
          <p:cNvPicPr preferRelativeResize="0"/>
          <p:nvPr/>
        </p:nvPicPr>
        <p:blipFill rotWithShape="1">
          <a:blip r:embed="rId3">
            <a:alphaModFix/>
          </a:blip>
          <a:srcRect b="0" l="0" r="0" t="0"/>
          <a:stretch/>
        </p:blipFill>
        <p:spPr>
          <a:xfrm>
            <a:off x="4483500" y="350875"/>
            <a:ext cx="3508772" cy="4286250"/>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0"/>
          <p:cNvSpPr txBox="1"/>
          <p:nvPr>
            <p:ph idx="1" type="body"/>
          </p:nvPr>
        </p:nvSpPr>
        <p:spPr>
          <a:xfrm>
            <a:off x="206475" y="778350"/>
            <a:ext cx="4545000" cy="3429000"/>
          </a:xfrm>
          <a:prstGeom prst="rect">
            <a:avLst/>
          </a:prstGeom>
          <a:noFill/>
          <a:ln>
            <a:noFill/>
          </a:ln>
        </p:spPr>
        <p:txBody>
          <a:bodyPr anchorCtr="0" anchor="t" bIns="45700" lIns="91425" spcFirstLastPara="1" rIns="91425" wrap="square" tIns="45700">
            <a:noAutofit/>
          </a:bodyPr>
          <a:lstStyle/>
          <a:p>
            <a:pPr indent="-282575" lvl="0" marL="282575" rtl="0" algn="l">
              <a:lnSpc>
                <a:spcPct val="90000"/>
              </a:lnSpc>
              <a:spcBef>
                <a:spcPts val="0"/>
              </a:spcBef>
              <a:spcAft>
                <a:spcPts val="0"/>
              </a:spcAft>
              <a:buSzPts val="2700"/>
              <a:buFont typeface="Noto Sans Symbols"/>
              <a:buNone/>
            </a:pPr>
            <a:r>
              <a:rPr b="1" lang="en" sz="5000"/>
              <a:t>Vine</a:t>
            </a:r>
            <a:endParaRPr sz="5000"/>
          </a:p>
          <a:p>
            <a:pPr indent="-282575" lvl="0" marL="282575" rtl="0" algn="ctr">
              <a:lnSpc>
                <a:spcPct val="90000"/>
              </a:lnSpc>
              <a:spcBef>
                <a:spcPts val="1800"/>
              </a:spcBef>
              <a:spcAft>
                <a:spcPts val="0"/>
              </a:spcAft>
              <a:buSzPts val="2700"/>
              <a:buFont typeface="Noto Sans Symbols"/>
              <a:buNone/>
            </a:pPr>
            <a:r>
              <a:t/>
            </a:r>
            <a:endParaRPr/>
          </a:p>
          <a:p>
            <a:pPr indent="3175" lvl="0" marL="282575" rtl="0" algn="l">
              <a:lnSpc>
                <a:spcPct val="90000"/>
              </a:lnSpc>
              <a:spcBef>
                <a:spcPts val="1800"/>
              </a:spcBef>
              <a:spcAft>
                <a:spcPts val="1600"/>
              </a:spcAft>
              <a:buSzPts val="2100"/>
              <a:buFont typeface="Noto Sans Symbols"/>
              <a:buNone/>
            </a:pPr>
            <a:r>
              <a:rPr lang="en" sz="2800"/>
              <a:t>An elongated, weak stemmed, often climbing annual or perennial plant, with herbaceous or woody texture.</a:t>
            </a:r>
            <a:endParaRPr/>
          </a:p>
        </p:txBody>
      </p:sp>
      <p:pic>
        <p:nvPicPr>
          <p:cNvPr id="189" name="Google Shape;189;p30"/>
          <p:cNvPicPr preferRelativeResize="0"/>
          <p:nvPr/>
        </p:nvPicPr>
        <p:blipFill>
          <a:blip r:embed="rId3">
            <a:alphaModFix/>
          </a:blip>
          <a:stretch>
            <a:fillRect/>
          </a:stretch>
        </p:blipFill>
        <p:spPr>
          <a:xfrm>
            <a:off x="4751475" y="1018575"/>
            <a:ext cx="4141800" cy="3106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descr="book2" id="195" name="Google Shape;195;p31"/>
          <p:cNvPicPr preferRelativeResize="0"/>
          <p:nvPr>
            <p:ph idx="1" type="body"/>
          </p:nvPr>
        </p:nvPicPr>
        <p:blipFill rotWithShape="1">
          <a:blip r:embed="rId3">
            <a:alphaModFix/>
          </a:blip>
          <a:srcRect b="0" l="0" r="71748" t="9877"/>
          <a:stretch/>
        </p:blipFill>
        <p:spPr>
          <a:xfrm>
            <a:off x="914400" y="1143000"/>
            <a:ext cx="1562100" cy="3886200"/>
          </a:xfrm>
          <a:prstGeom prst="rect">
            <a:avLst/>
          </a:prstGeom>
          <a:noFill/>
          <a:ln>
            <a:noFill/>
          </a:ln>
        </p:spPr>
      </p:pic>
      <p:pic>
        <p:nvPicPr>
          <p:cNvPr descr="book2" id="196" name="Google Shape;196;p31"/>
          <p:cNvPicPr preferRelativeResize="0"/>
          <p:nvPr/>
        </p:nvPicPr>
        <p:blipFill rotWithShape="1">
          <a:blip r:embed="rId3">
            <a:alphaModFix/>
          </a:blip>
          <a:srcRect b="0" l="70869" r="6259" t="13580"/>
          <a:stretch/>
        </p:blipFill>
        <p:spPr>
          <a:xfrm>
            <a:off x="7010400" y="1085850"/>
            <a:ext cx="1255713" cy="3714750"/>
          </a:xfrm>
          <a:prstGeom prst="rect">
            <a:avLst/>
          </a:prstGeom>
          <a:noFill/>
          <a:ln>
            <a:noFill/>
          </a:ln>
        </p:spPr>
      </p:pic>
      <p:sp>
        <p:nvSpPr>
          <p:cNvPr id="197" name="Google Shape;197;p31"/>
          <p:cNvSpPr/>
          <p:nvPr/>
        </p:nvSpPr>
        <p:spPr>
          <a:xfrm>
            <a:off x="3581400" y="1263175"/>
            <a:ext cx="1828800" cy="62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Terminal Buds</a:t>
            </a:r>
            <a:endParaRPr sz="2400">
              <a:solidFill>
                <a:srgbClr val="FFFFFF"/>
              </a:solidFill>
              <a:latin typeface="Times New Roman"/>
              <a:ea typeface="Times New Roman"/>
              <a:cs typeface="Times New Roman"/>
              <a:sym typeface="Times New Roman"/>
            </a:endParaRPr>
          </a:p>
        </p:txBody>
      </p:sp>
      <p:sp>
        <p:nvSpPr>
          <p:cNvPr id="198" name="Google Shape;198;p31"/>
          <p:cNvSpPr/>
          <p:nvPr/>
        </p:nvSpPr>
        <p:spPr>
          <a:xfrm>
            <a:off x="2743200" y="1485900"/>
            <a:ext cx="3733800" cy="4000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True	            		False</a:t>
            </a:r>
            <a:endParaRPr/>
          </a:p>
        </p:txBody>
      </p:sp>
      <p:cxnSp>
        <p:nvCxnSpPr>
          <p:cNvPr id="199" name="Google Shape;199;p31"/>
          <p:cNvCxnSpPr/>
          <p:nvPr/>
        </p:nvCxnSpPr>
        <p:spPr>
          <a:xfrm rot="10800000">
            <a:off x="1981200" y="1428750"/>
            <a:ext cx="1447800" cy="114300"/>
          </a:xfrm>
          <a:prstGeom prst="straightConnector1">
            <a:avLst/>
          </a:prstGeom>
          <a:noFill/>
          <a:ln cap="flat" cmpd="sng" w="9525">
            <a:solidFill>
              <a:schemeClr val="dk1"/>
            </a:solidFill>
            <a:prstDash val="solid"/>
            <a:round/>
            <a:headEnd len="med" w="med" type="none"/>
            <a:tailEnd len="med" w="med" type="triangle"/>
          </a:ln>
        </p:spPr>
      </p:cxnSp>
      <p:cxnSp>
        <p:nvCxnSpPr>
          <p:cNvPr id="200" name="Google Shape;200;p31"/>
          <p:cNvCxnSpPr/>
          <p:nvPr/>
        </p:nvCxnSpPr>
        <p:spPr>
          <a:xfrm flipH="1" rot="10800000">
            <a:off x="5486400" y="1200150"/>
            <a:ext cx="1828800" cy="342900"/>
          </a:xfrm>
          <a:prstGeom prst="straightConnector1">
            <a:avLst/>
          </a:prstGeom>
          <a:noFill/>
          <a:ln cap="flat" cmpd="sng" w="9525">
            <a:solidFill>
              <a:schemeClr val="dk1"/>
            </a:solidFill>
            <a:prstDash val="solid"/>
            <a:round/>
            <a:headEnd len="med" w="med" type="none"/>
            <a:tailEnd len="med" w="med" type="triangle"/>
          </a:ln>
        </p:spPr>
      </p:cxnSp>
      <p:sp>
        <p:nvSpPr>
          <p:cNvPr id="201" name="Google Shape;201;p31"/>
          <p:cNvSpPr/>
          <p:nvPr/>
        </p:nvSpPr>
        <p:spPr>
          <a:xfrm>
            <a:off x="3619500" y="1828800"/>
            <a:ext cx="1828800" cy="514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Leaf Scars</a:t>
            </a:r>
            <a:endParaRPr>
              <a:solidFill>
                <a:srgbClr val="FFFFFF"/>
              </a:solidFill>
            </a:endParaRPr>
          </a:p>
        </p:txBody>
      </p:sp>
      <p:cxnSp>
        <p:nvCxnSpPr>
          <p:cNvPr id="202" name="Google Shape;202;p31"/>
          <p:cNvCxnSpPr/>
          <p:nvPr/>
        </p:nvCxnSpPr>
        <p:spPr>
          <a:xfrm flipH="1">
            <a:off x="2057400" y="2057400"/>
            <a:ext cx="1524000" cy="228600"/>
          </a:xfrm>
          <a:prstGeom prst="straightConnector1">
            <a:avLst/>
          </a:prstGeom>
          <a:noFill/>
          <a:ln cap="flat" cmpd="sng" w="9525">
            <a:solidFill>
              <a:schemeClr val="dk1"/>
            </a:solidFill>
            <a:prstDash val="solid"/>
            <a:round/>
            <a:headEnd len="med" w="med" type="none"/>
            <a:tailEnd len="med" w="med" type="triangle"/>
          </a:ln>
        </p:spPr>
      </p:cxnSp>
      <p:cxnSp>
        <p:nvCxnSpPr>
          <p:cNvPr id="203" name="Google Shape;203;p31"/>
          <p:cNvCxnSpPr/>
          <p:nvPr/>
        </p:nvCxnSpPr>
        <p:spPr>
          <a:xfrm>
            <a:off x="5257800" y="2114550"/>
            <a:ext cx="1981200" cy="285750"/>
          </a:xfrm>
          <a:prstGeom prst="straightConnector1">
            <a:avLst/>
          </a:prstGeom>
          <a:noFill/>
          <a:ln cap="flat" cmpd="sng" w="9525">
            <a:solidFill>
              <a:schemeClr val="dk1"/>
            </a:solidFill>
            <a:prstDash val="solid"/>
            <a:round/>
            <a:headEnd len="med" w="med" type="none"/>
            <a:tailEnd len="med" w="med" type="triangle"/>
          </a:ln>
        </p:spPr>
      </p:cxnSp>
      <p:sp>
        <p:nvSpPr>
          <p:cNvPr id="204" name="Google Shape;204;p31"/>
          <p:cNvSpPr/>
          <p:nvPr/>
        </p:nvSpPr>
        <p:spPr>
          <a:xfrm>
            <a:off x="3276600" y="2571750"/>
            <a:ext cx="2514600" cy="4000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Lateral Buds</a:t>
            </a:r>
            <a:endParaRPr>
              <a:solidFill>
                <a:srgbClr val="FFFFFF"/>
              </a:solidFill>
            </a:endParaRPr>
          </a:p>
        </p:txBody>
      </p:sp>
      <p:cxnSp>
        <p:nvCxnSpPr>
          <p:cNvPr id="205" name="Google Shape;205;p31"/>
          <p:cNvCxnSpPr/>
          <p:nvPr/>
        </p:nvCxnSpPr>
        <p:spPr>
          <a:xfrm flipH="1">
            <a:off x="2133600" y="2743200"/>
            <a:ext cx="1295400" cy="114300"/>
          </a:xfrm>
          <a:prstGeom prst="straightConnector1">
            <a:avLst/>
          </a:prstGeom>
          <a:noFill/>
          <a:ln cap="flat" cmpd="sng" w="9525">
            <a:solidFill>
              <a:schemeClr val="dk1"/>
            </a:solidFill>
            <a:prstDash val="solid"/>
            <a:round/>
            <a:headEnd len="med" w="med" type="none"/>
            <a:tailEnd len="med" w="med" type="triangle"/>
          </a:ln>
        </p:spPr>
      </p:cxnSp>
      <p:cxnSp>
        <p:nvCxnSpPr>
          <p:cNvPr id="206" name="Google Shape;206;p31"/>
          <p:cNvCxnSpPr/>
          <p:nvPr/>
        </p:nvCxnSpPr>
        <p:spPr>
          <a:xfrm>
            <a:off x="5638800" y="2800350"/>
            <a:ext cx="1905000" cy="228600"/>
          </a:xfrm>
          <a:prstGeom prst="straightConnector1">
            <a:avLst/>
          </a:prstGeom>
          <a:noFill/>
          <a:ln cap="flat" cmpd="sng" w="9525">
            <a:solidFill>
              <a:schemeClr val="dk1"/>
            </a:solidFill>
            <a:prstDash val="solid"/>
            <a:round/>
            <a:headEnd len="med" w="med" type="none"/>
            <a:tailEnd len="med" w="med" type="triangle"/>
          </a:ln>
        </p:spPr>
      </p:cxnSp>
      <p:sp>
        <p:nvSpPr>
          <p:cNvPr id="207" name="Google Shape;207;p31"/>
          <p:cNvSpPr/>
          <p:nvPr/>
        </p:nvSpPr>
        <p:spPr>
          <a:xfrm>
            <a:off x="3581400" y="3886200"/>
            <a:ext cx="1905000" cy="342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Pith</a:t>
            </a:r>
            <a:endParaRPr>
              <a:solidFill>
                <a:srgbClr val="FFFFFF"/>
              </a:solidFill>
            </a:endParaRPr>
          </a:p>
        </p:txBody>
      </p:sp>
      <p:cxnSp>
        <p:nvCxnSpPr>
          <p:cNvPr id="208" name="Google Shape;208;p31"/>
          <p:cNvCxnSpPr/>
          <p:nvPr/>
        </p:nvCxnSpPr>
        <p:spPr>
          <a:xfrm flipH="1">
            <a:off x="1981200" y="4114800"/>
            <a:ext cx="1981200" cy="457200"/>
          </a:xfrm>
          <a:prstGeom prst="straightConnector1">
            <a:avLst/>
          </a:prstGeom>
          <a:noFill/>
          <a:ln cap="flat" cmpd="sng" w="9525">
            <a:solidFill>
              <a:schemeClr val="dk1"/>
            </a:solidFill>
            <a:prstDash val="solid"/>
            <a:round/>
            <a:headEnd len="med" w="med" type="none"/>
            <a:tailEnd len="med" w="med" type="triangle"/>
          </a:ln>
        </p:spPr>
      </p:cxnSp>
      <p:cxnSp>
        <p:nvCxnSpPr>
          <p:cNvPr id="209" name="Google Shape;209;p31"/>
          <p:cNvCxnSpPr/>
          <p:nvPr/>
        </p:nvCxnSpPr>
        <p:spPr>
          <a:xfrm>
            <a:off x="4953000" y="4057650"/>
            <a:ext cx="2286000" cy="342900"/>
          </a:xfrm>
          <a:prstGeom prst="straightConnector1">
            <a:avLst/>
          </a:prstGeom>
          <a:noFill/>
          <a:ln cap="flat" cmpd="sng" w="9525">
            <a:solidFill>
              <a:schemeClr val="dk1"/>
            </a:solidFill>
            <a:prstDash val="solid"/>
            <a:round/>
            <a:headEnd len="med" w="med" type="none"/>
            <a:tailEnd len="med" w="med" type="triangle"/>
          </a:ln>
        </p:spPr>
      </p:cxnSp>
      <p:sp>
        <p:nvSpPr>
          <p:cNvPr id="210" name="Google Shape;210;p31"/>
          <p:cNvSpPr/>
          <p:nvPr/>
        </p:nvSpPr>
        <p:spPr>
          <a:xfrm>
            <a:off x="3505200" y="3200400"/>
            <a:ext cx="2209800" cy="342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Stipule Scar</a:t>
            </a:r>
            <a:endParaRPr>
              <a:solidFill>
                <a:srgbClr val="FFFFFF"/>
              </a:solidFill>
            </a:endParaRPr>
          </a:p>
        </p:txBody>
      </p:sp>
      <p:cxnSp>
        <p:nvCxnSpPr>
          <p:cNvPr id="211" name="Google Shape;211;p31"/>
          <p:cNvCxnSpPr/>
          <p:nvPr/>
        </p:nvCxnSpPr>
        <p:spPr>
          <a:xfrm flipH="1">
            <a:off x="2057400" y="3371850"/>
            <a:ext cx="1524000" cy="114300"/>
          </a:xfrm>
          <a:prstGeom prst="straightConnector1">
            <a:avLst/>
          </a:prstGeom>
          <a:noFill/>
          <a:ln cap="flat" cmpd="sng" w="9525">
            <a:solidFill>
              <a:schemeClr val="dk1"/>
            </a:solidFill>
            <a:prstDash val="solid"/>
            <a:round/>
            <a:headEnd len="med" w="med" type="none"/>
            <a:tailEnd len="med" w="med" type="triangle"/>
          </a:ln>
        </p:spPr>
      </p:cxnSp>
      <p:sp>
        <p:nvSpPr>
          <p:cNvPr id="212" name="Google Shape;212;p31"/>
          <p:cNvSpPr/>
          <p:nvPr/>
        </p:nvSpPr>
        <p:spPr>
          <a:xfrm>
            <a:off x="685800" y="228600"/>
            <a:ext cx="7772400" cy="8572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4400">
                <a:solidFill>
                  <a:srgbClr val="FFFFFF"/>
                </a:solidFill>
                <a:latin typeface="Lustria"/>
                <a:ea typeface="Lustria"/>
                <a:cs typeface="Lustria"/>
                <a:sym typeface="Lustria"/>
              </a:rPr>
              <a:t>Stem Structure</a:t>
            </a:r>
            <a:endParaRPr b="1">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500"/>
                                        <p:tgtEl>
                                          <p:spTgt spid="19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1"/>
                                        </p:tgtEl>
                                        <p:attrNameLst>
                                          <p:attrName>style.visibility</p:attrName>
                                        </p:attrNameLst>
                                      </p:cBhvr>
                                      <p:to>
                                        <p:strVal val="visible"/>
                                      </p:to>
                                    </p:set>
                                    <p:anim calcmode="lin" valueType="num">
                                      <p:cBhvr additive="base">
                                        <p:cTn dur="500"/>
                                        <p:tgtEl>
                                          <p:spTgt spid="2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2"/>
                                        </p:tgtEl>
                                        <p:attrNameLst>
                                          <p:attrName>style.visibility</p:attrName>
                                        </p:attrNameLst>
                                      </p:cBhvr>
                                      <p:to>
                                        <p:strVal val="visible"/>
                                      </p:to>
                                    </p:set>
                                    <p:anim calcmode="lin" valueType="num">
                                      <p:cBhvr additive="base">
                                        <p:cTn dur="500"/>
                                        <p:tgtEl>
                                          <p:spTgt spid="2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3"/>
                                        </p:tgtEl>
                                        <p:attrNameLst>
                                          <p:attrName>style.visibility</p:attrName>
                                        </p:attrNameLst>
                                      </p:cBhvr>
                                      <p:to>
                                        <p:strVal val="visible"/>
                                      </p:to>
                                    </p:set>
                                    <p:anim calcmode="lin" valueType="num">
                                      <p:cBhvr additive="base">
                                        <p:cTn dur="500"/>
                                        <p:tgtEl>
                                          <p:spTgt spid="20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4"/>
                                        </p:tgtEl>
                                        <p:attrNameLst>
                                          <p:attrName>style.visibility</p:attrName>
                                        </p:attrNameLst>
                                      </p:cBhvr>
                                      <p:to>
                                        <p:strVal val="visible"/>
                                      </p:to>
                                    </p:set>
                                    <p:anim calcmode="lin" valueType="num">
                                      <p:cBhvr additive="base">
                                        <p:cTn dur="500"/>
                                        <p:tgtEl>
                                          <p:spTgt spid="2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5"/>
                                        </p:tgtEl>
                                        <p:attrNameLst>
                                          <p:attrName>style.visibility</p:attrName>
                                        </p:attrNameLst>
                                      </p:cBhvr>
                                      <p:to>
                                        <p:strVal val="visible"/>
                                      </p:to>
                                    </p:set>
                                    <p:anim calcmode="lin" valueType="num">
                                      <p:cBhvr additive="base">
                                        <p:cTn dur="500"/>
                                        <p:tgtEl>
                                          <p:spTgt spid="2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6"/>
                                        </p:tgtEl>
                                        <p:attrNameLst>
                                          <p:attrName>style.visibility</p:attrName>
                                        </p:attrNameLst>
                                      </p:cBhvr>
                                      <p:to>
                                        <p:strVal val="visible"/>
                                      </p:to>
                                    </p:set>
                                    <p:anim calcmode="lin" valueType="num">
                                      <p:cBhvr additive="base">
                                        <p:cTn dur="500"/>
                                        <p:tgtEl>
                                          <p:spTgt spid="2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10"/>
                                        </p:tgtEl>
                                        <p:attrNameLst>
                                          <p:attrName>style.visibility</p:attrName>
                                        </p:attrNameLst>
                                      </p:cBhvr>
                                      <p:to>
                                        <p:strVal val="visible"/>
                                      </p:to>
                                    </p:set>
                                    <p:anim calcmode="lin" valueType="num">
                                      <p:cBhvr additive="base">
                                        <p:cTn dur="500"/>
                                        <p:tgtEl>
                                          <p:spTgt spid="21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211"/>
                                        </p:tgtEl>
                                        <p:attrNameLst>
                                          <p:attrName>style.visibility</p:attrName>
                                        </p:attrNameLst>
                                      </p:cBhvr>
                                      <p:to>
                                        <p:strVal val="visible"/>
                                      </p:to>
                                    </p:set>
                                    <p:anim calcmode="lin" valueType="num">
                                      <p:cBhvr additive="base">
                                        <p:cTn dur="500"/>
                                        <p:tgtEl>
                                          <p:spTgt spid="21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7"/>
                                        </p:tgtEl>
                                        <p:attrNameLst>
                                          <p:attrName>style.visibility</p:attrName>
                                        </p:attrNameLst>
                                      </p:cBhvr>
                                      <p:to>
                                        <p:strVal val="visible"/>
                                      </p:to>
                                    </p:set>
                                    <p:anim calcmode="lin" valueType="num">
                                      <p:cBhvr additive="base">
                                        <p:cTn dur="500"/>
                                        <p:tgtEl>
                                          <p:spTgt spid="2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8"/>
                                        </p:tgtEl>
                                        <p:attrNameLst>
                                          <p:attrName>style.visibility</p:attrName>
                                        </p:attrNameLst>
                                      </p:cBhvr>
                                      <p:to>
                                        <p:strVal val="visible"/>
                                      </p:to>
                                    </p:set>
                                    <p:anim calcmode="lin" valueType="num">
                                      <p:cBhvr additive="base">
                                        <p:cTn dur="500"/>
                                        <p:tgtEl>
                                          <p:spTgt spid="2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9"/>
                                        </p:tgtEl>
                                        <p:attrNameLst>
                                          <p:attrName>style.visibility</p:attrName>
                                        </p:attrNameLst>
                                      </p:cBhvr>
                                      <p:to>
                                        <p:strVal val="visible"/>
                                      </p:to>
                                    </p:set>
                                    <p:anim calcmode="lin" valueType="num">
                                      <p:cBhvr additive="base">
                                        <p:cTn dur="500"/>
                                        <p:tgtEl>
                                          <p:spTgt spid="2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txBox="1"/>
          <p:nvPr>
            <p:ph type="title"/>
          </p:nvPr>
        </p:nvSpPr>
        <p:spPr>
          <a:xfrm>
            <a:off x="318900" y="342200"/>
            <a:ext cx="8164800" cy="992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200"/>
              <a:t>Bud</a:t>
            </a:r>
            <a:endParaRPr sz="5200"/>
          </a:p>
        </p:txBody>
      </p:sp>
      <p:sp>
        <p:nvSpPr>
          <p:cNvPr id="219" name="Google Shape;219;p32"/>
          <p:cNvSpPr txBox="1"/>
          <p:nvPr>
            <p:ph idx="1" type="body"/>
          </p:nvPr>
        </p:nvSpPr>
        <p:spPr>
          <a:xfrm>
            <a:off x="318900" y="1714500"/>
            <a:ext cx="4024500" cy="2407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800"/>
              </a:spcBef>
              <a:spcAft>
                <a:spcPts val="1600"/>
              </a:spcAft>
              <a:buSzPts val="2850"/>
              <a:buFont typeface="Noto Sans Symbols"/>
              <a:buNone/>
            </a:pPr>
            <a:r>
              <a:rPr lang="en" sz="3400"/>
              <a:t>A new shoot that will become a flower, leaf, or new stem</a:t>
            </a:r>
            <a:endParaRPr sz="1400"/>
          </a:p>
        </p:txBody>
      </p:sp>
      <p:pic>
        <p:nvPicPr>
          <p:cNvPr descr="Salix bud MC " id="220" name="Google Shape;220;p32"/>
          <p:cNvPicPr preferRelativeResize="0"/>
          <p:nvPr/>
        </p:nvPicPr>
        <p:blipFill rotWithShape="1">
          <a:blip r:embed="rId3">
            <a:alphaModFix/>
          </a:blip>
          <a:srcRect b="24184" l="18939" r="13722" t="15685"/>
          <a:stretch/>
        </p:blipFill>
        <p:spPr>
          <a:xfrm>
            <a:off x="4343400" y="1714500"/>
            <a:ext cx="4572000" cy="2464594"/>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veg6" id="226" name="Google Shape;226;p33"/>
          <p:cNvPicPr preferRelativeResize="0"/>
          <p:nvPr>
            <p:ph idx="1" type="body"/>
          </p:nvPr>
        </p:nvPicPr>
        <p:blipFill rotWithShape="1">
          <a:blip r:embed="rId3">
            <a:alphaModFix/>
          </a:blip>
          <a:srcRect b="0" l="0" r="0" t="0"/>
          <a:stretch/>
        </p:blipFill>
        <p:spPr>
          <a:xfrm>
            <a:off x="723900" y="435450"/>
            <a:ext cx="7696200" cy="4272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4"/>
          <p:cNvSpPr/>
          <p:nvPr/>
        </p:nvSpPr>
        <p:spPr>
          <a:xfrm>
            <a:off x="83225" y="109375"/>
            <a:ext cx="2590800" cy="660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4600">
                <a:solidFill>
                  <a:srgbClr val="FFFFFF"/>
                </a:solidFill>
                <a:latin typeface="Lustria"/>
                <a:ea typeface="Lustria"/>
                <a:cs typeface="Lustria"/>
                <a:sym typeface="Lustria"/>
              </a:rPr>
              <a:t>Bark</a:t>
            </a:r>
            <a:endParaRPr sz="1600">
              <a:solidFill>
                <a:srgbClr val="FFFFFF"/>
              </a:solidFill>
            </a:endParaRPr>
          </a:p>
        </p:txBody>
      </p:sp>
      <p:pic>
        <p:nvPicPr>
          <p:cNvPr id="232" name="Google Shape;232;p34"/>
          <p:cNvPicPr preferRelativeResize="0"/>
          <p:nvPr/>
        </p:nvPicPr>
        <p:blipFill rotWithShape="1">
          <a:blip r:embed="rId3">
            <a:alphaModFix/>
          </a:blip>
          <a:srcRect b="7820" l="0" r="0" t="16666"/>
          <a:stretch/>
        </p:blipFill>
        <p:spPr>
          <a:xfrm rot="-5400000">
            <a:off x="521787" y="1317270"/>
            <a:ext cx="3829049" cy="2891423"/>
          </a:xfrm>
          <a:prstGeom prst="rect">
            <a:avLst/>
          </a:prstGeom>
          <a:noFill/>
          <a:ln>
            <a:noFill/>
          </a:ln>
        </p:spPr>
      </p:pic>
      <p:pic>
        <p:nvPicPr>
          <p:cNvPr id="233" name="Google Shape;233;p34"/>
          <p:cNvPicPr preferRelativeResize="0"/>
          <p:nvPr/>
        </p:nvPicPr>
        <p:blipFill rotWithShape="1">
          <a:blip r:embed="rId4">
            <a:alphaModFix/>
          </a:blip>
          <a:srcRect b="21753" l="0" r="8567" t="25555"/>
          <a:stretch/>
        </p:blipFill>
        <p:spPr>
          <a:xfrm rot="-5400000">
            <a:off x="4822774" y="1654416"/>
            <a:ext cx="3804308" cy="2192389"/>
          </a:xfrm>
          <a:prstGeom prst="rect">
            <a:avLst/>
          </a:prstGeom>
          <a:noFill/>
          <a:ln>
            <a:noFill/>
          </a:ln>
        </p:spPr>
      </p:pic>
      <p:sp>
        <p:nvSpPr>
          <p:cNvPr id="234" name="Google Shape;234;p34"/>
          <p:cNvSpPr txBox="1"/>
          <p:nvPr/>
        </p:nvSpPr>
        <p:spPr>
          <a:xfrm>
            <a:off x="990600" y="4652775"/>
            <a:ext cx="31518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Shaggy, peeling, shredding</a:t>
            </a:r>
            <a:endParaRPr/>
          </a:p>
        </p:txBody>
      </p:sp>
      <p:sp>
        <p:nvSpPr>
          <p:cNvPr id="235" name="Google Shape;235;p34"/>
          <p:cNvSpPr txBox="1"/>
          <p:nvPr/>
        </p:nvSpPr>
        <p:spPr>
          <a:xfrm>
            <a:off x="5604921" y="4666790"/>
            <a:ext cx="2438400"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Smooth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5"/>
          <p:cNvSpPr/>
          <p:nvPr/>
        </p:nvSpPr>
        <p:spPr>
          <a:xfrm>
            <a:off x="5029200" y="450056"/>
            <a:ext cx="3581400" cy="8572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400">
                <a:solidFill>
                  <a:srgbClr val="FFFFFF"/>
                </a:solidFill>
                <a:latin typeface="Lustria"/>
                <a:ea typeface="Lustria"/>
                <a:cs typeface="Lustria"/>
                <a:sym typeface="Lustria"/>
              </a:rPr>
              <a:t>Thick plates, furrowed</a:t>
            </a:r>
            <a:endParaRPr sz="1200">
              <a:solidFill>
                <a:srgbClr val="FFFFFF"/>
              </a:solidFill>
            </a:endParaRPr>
          </a:p>
        </p:txBody>
      </p:sp>
      <p:pic>
        <p:nvPicPr>
          <p:cNvPr id="242" name="Google Shape;242;p35">
            <a:hlinkClick r:id="rId3"/>
          </p:cNvPr>
          <p:cNvPicPr preferRelativeResize="0"/>
          <p:nvPr/>
        </p:nvPicPr>
        <p:blipFill rotWithShape="1">
          <a:blip r:embed="rId4">
            <a:alphaModFix/>
          </a:blip>
          <a:srcRect b="0" l="0" r="0" t="0"/>
          <a:stretch/>
        </p:blipFill>
        <p:spPr>
          <a:xfrm rot="-5400000">
            <a:off x="820428" y="1843182"/>
            <a:ext cx="2928591" cy="2196445"/>
          </a:xfrm>
          <a:prstGeom prst="rect">
            <a:avLst/>
          </a:prstGeom>
          <a:noFill/>
          <a:ln>
            <a:noFill/>
          </a:ln>
        </p:spPr>
      </p:pic>
      <p:sp>
        <p:nvSpPr>
          <p:cNvPr id="243" name="Google Shape;243;p35"/>
          <p:cNvSpPr txBox="1"/>
          <p:nvPr/>
        </p:nvSpPr>
        <p:spPr>
          <a:xfrm>
            <a:off x="371475" y="514350"/>
            <a:ext cx="3826496" cy="85725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200"/>
              <a:buFont typeface="Lustria"/>
              <a:buNone/>
            </a:pPr>
            <a:r>
              <a:rPr b="0" i="0" lang="en" sz="3100" u="none" cap="none" strike="noStrike">
                <a:solidFill>
                  <a:srgbClr val="FFFFFF"/>
                </a:solidFill>
                <a:latin typeface="Lustria"/>
                <a:ea typeface="Lustria"/>
                <a:cs typeface="Lustria"/>
                <a:sym typeface="Lustria"/>
              </a:rPr>
              <a:t>Smooth</a:t>
            </a:r>
            <a:r>
              <a:rPr b="0" i="0" lang="en" sz="3100" u="none" cap="none" strike="noStrike">
                <a:solidFill>
                  <a:srgbClr val="FFFFFF"/>
                </a:solidFill>
                <a:latin typeface="Lustria"/>
                <a:ea typeface="Lustria"/>
                <a:cs typeface="Lustria"/>
                <a:sym typeface="Lustria"/>
              </a:rPr>
              <a:t> to shallowly furrowed</a:t>
            </a:r>
            <a:endParaRPr b="0" i="0" sz="3100" u="none" cap="none" strike="noStrike">
              <a:solidFill>
                <a:srgbClr val="FFFFFF"/>
              </a:solidFill>
              <a:latin typeface="Lustria"/>
              <a:ea typeface="Lustria"/>
              <a:cs typeface="Lustria"/>
              <a:sym typeface="Lustria"/>
            </a:endParaRPr>
          </a:p>
        </p:txBody>
      </p:sp>
      <p:sp>
        <p:nvSpPr>
          <p:cNvPr id="244" name="Google Shape;244;p35"/>
          <p:cNvSpPr txBox="1"/>
          <p:nvPr/>
        </p:nvSpPr>
        <p:spPr>
          <a:xfrm>
            <a:off x="1027425" y="4410097"/>
            <a:ext cx="2514600" cy="48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New Mexico locust, </a:t>
            </a:r>
            <a:r>
              <a:rPr i="1" lang="en" sz="1800">
                <a:solidFill>
                  <a:schemeClr val="dk1"/>
                </a:solidFill>
                <a:latin typeface="Lustria"/>
                <a:ea typeface="Lustria"/>
                <a:cs typeface="Lustria"/>
                <a:sym typeface="Lustria"/>
              </a:rPr>
              <a:t>Robinia neomexicana</a:t>
            </a:r>
            <a:endParaRPr i="1" sz="1800">
              <a:solidFill>
                <a:schemeClr val="dk1"/>
              </a:solidFill>
              <a:latin typeface="Lustria"/>
              <a:ea typeface="Lustria"/>
              <a:cs typeface="Lustria"/>
              <a:sym typeface="Lustria"/>
            </a:endParaRPr>
          </a:p>
        </p:txBody>
      </p:sp>
      <p:pic>
        <p:nvPicPr>
          <p:cNvPr id="245" name="Google Shape;245;p35"/>
          <p:cNvPicPr preferRelativeResize="0"/>
          <p:nvPr/>
        </p:nvPicPr>
        <p:blipFill rotWithShape="1">
          <a:blip r:embed="rId5">
            <a:alphaModFix/>
          </a:blip>
          <a:srcRect b="43636" l="0" r="0" t="-369"/>
          <a:stretch/>
        </p:blipFill>
        <p:spPr>
          <a:xfrm>
            <a:off x="5377724" y="1477108"/>
            <a:ext cx="3138646" cy="2928593"/>
          </a:xfrm>
          <a:prstGeom prst="rect">
            <a:avLst/>
          </a:prstGeom>
          <a:noFill/>
          <a:ln>
            <a:noFill/>
          </a:ln>
        </p:spPr>
      </p:pic>
      <p:sp>
        <p:nvSpPr>
          <p:cNvPr id="246" name="Google Shape;246;p35"/>
          <p:cNvSpPr txBox="1"/>
          <p:nvPr/>
        </p:nvSpPr>
        <p:spPr>
          <a:xfrm>
            <a:off x="5689750" y="4410122"/>
            <a:ext cx="2514600" cy="48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Ponderosa pine, </a:t>
            </a:r>
            <a:endParaRPr/>
          </a:p>
          <a:p>
            <a:pPr indent="0" lvl="0" marL="0" marR="0" rtl="0" algn="l">
              <a:spcBef>
                <a:spcPts val="0"/>
              </a:spcBef>
              <a:spcAft>
                <a:spcPts val="0"/>
              </a:spcAft>
              <a:buNone/>
            </a:pPr>
            <a:r>
              <a:rPr i="1" lang="en" sz="1800">
                <a:solidFill>
                  <a:schemeClr val="dk1"/>
                </a:solidFill>
                <a:latin typeface="Lustria"/>
                <a:ea typeface="Lustria"/>
                <a:cs typeface="Lustria"/>
                <a:sym typeface="Lustria"/>
              </a:rPr>
              <a:t>Pinus ponderosa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6"/>
          <p:cNvSpPr txBox="1"/>
          <p:nvPr>
            <p:ph type="title"/>
          </p:nvPr>
        </p:nvSpPr>
        <p:spPr>
          <a:xfrm>
            <a:off x="447563" y="247139"/>
            <a:ext cx="7824900" cy="992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000"/>
              <a:t>Leaves</a:t>
            </a:r>
            <a:endParaRPr sz="5000"/>
          </a:p>
        </p:txBody>
      </p:sp>
      <p:sp>
        <p:nvSpPr>
          <p:cNvPr id="253" name="Google Shape;253;p36"/>
          <p:cNvSpPr txBox="1"/>
          <p:nvPr>
            <p:ph idx="1" type="body"/>
          </p:nvPr>
        </p:nvSpPr>
        <p:spPr>
          <a:xfrm>
            <a:off x="658825" y="1603763"/>
            <a:ext cx="6197700" cy="2268900"/>
          </a:xfrm>
          <a:prstGeom prst="rect">
            <a:avLst/>
          </a:prstGeom>
          <a:noFill/>
          <a:ln>
            <a:noFill/>
          </a:ln>
        </p:spPr>
        <p:txBody>
          <a:bodyPr anchorCtr="0" anchor="t" bIns="45700" lIns="91425" spcFirstLastPara="1" rIns="91425" wrap="square" tIns="45700">
            <a:noAutofit/>
          </a:bodyPr>
          <a:lstStyle/>
          <a:p>
            <a:pPr indent="-339725" lvl="0" marL="282575" rtl="0" algn="l">
              <a:spcBef>
                <a:spcPts val="0"/>
              </a:spcBef>
              <a:spcAft>
                <a:spcPts val="0"/>
              </a:spcAft>
              <a:buSzPts val="2400"/>
              <a:buChar char="●"/>
            </a:pPr>
            <a:r>
              <a:rPr lang="en" sz="2700"/>
              <a:t>Leaf structure</a:t>
            </a:r>
            <a:endParaRPr sz="2700"/>
          </a:p>
          <a:p>
            <a:pPr indent="-339725" lvl="0" marL="282575" rtl="0" algn="l">
              <a:spcBef>
                <a:spcPts val="1800"/>
              </a:spcBef>
              <a:spcAft>
                <a:spcPts val="0"/>
              </a:spcAft>
              <a:buSzPts val="2400"/>
              <a:buChar char="●"/>
            </a:pPr>
            <a:r>
              <a:rPr lang="en" sz="2700"/>
              <a:t>Leaf arrangement</a:t>
            </a:r>
            <a:endParaRPr sz="2700"/>
          </a:p>
          <a:p>
            <a:pPr indent="-339725" lvl="0" marL="282575" rtl="0" algn="l">
              <a:spcBef>
                <a:spcPts val="1800"/>
              </a:spcBef>
              <a:spcAft>
                <a:spcPts val="0"/>
              </a:spcAft>
              <a:buSzPts val="2400"/>
              <a:buChar char="●"/>
            </a:pPr>
            <a:r>
              <a:rPr lang="en" sz="2700"/>
              <a:t>Leaf shape</a:t>
            </a:r>
            <a:endParaRPr sz="2700"/>
          </a:p>
          <a:p>
            <a:pPr indent="-339725" lvl="0" marL="282575" rtl="0" algn="l">
              <a:spcBef>
                <a:spcPts val="1800"/>
              </a:spcBef>
              <a:spcAft>
                <a:spcPts val="1600"/>
              </a:spcAft>
              <a:buSzPts val="2400"/>
              <a:buChar char="●"/>
            </a:pPr>
            <a:r>
              <a:rPr lang="en" sz="2700"/>
              <a:t>Leaf margin</a:t>
            </a:r>
            <a:endParaRPr sz="2700"/>
          </a:p>
        </p:txBody>
      </p:sp>
      <p:pic>
        <p:nvPicPr>
          <p:cNvPr descr="paper birch MC " id="254" name="Google Shape;254;p36"/>
          <p:cNvPicPr preferRelativeResize="0"/>
          <p:nvPr/>
        </p:nvPicPr>
        <p:blipFill rotWithShape="1">
          <a:blip r:embed="rId3">
            <a:alphaModFix/>
          </a:blip>
          <a:srcRect b="0" l="0" r="0" t="0"/>
          <a:stretch/>
        </p:blipFill>
        <p:spPr>
          <a:xfrm>
            <a:off x="6007550" y="186075"/>
            <a:ext cx="2694426" cy="1906725"/>
          </a:xfrm>
          <a:prstGeom prst="rect">
            <a:avLst/>
          </a:prstGeom>
          <a:noFill/>
          <a:ln>
            <a:noFill/>
          </a:ln>
        </p:spPr>
      </p:pic>
      <p:pic>
        <p:nvPicPr>
          <p:cNvPr descr="Hickory leaf MC " id="255" name="Google Shape;255;p36"/>
          <p:cNvPicPr preferRelativeResize="0"/>
          <p:nvPr/>
        </p:nvPicPr>
        <p:blipFill rotWithShape="1">
          <a:blip r:embed="rId4">
            <a:alphaModFix/>
          </a:blip>
          <a:srcRect b="0" l="0" r="0" t="0"/>
          <a:stretch/>
        </p:blipFill>
        <p:spPr>
          <a:xfrm>
            <a:off x="3970700" y="1554753"/>
            <a:ext cx="2949275" cy="2211950"/>
          </a:xfrm>
          <a:prstGeom prst="rect">
            <a:avLst/>
          </a:prstGeom>
          <a:noFill/>
          <a:ln>
            <a:noFill/>
          </a:ln>
        </p:spPr>
      </p:pic>
      <p:pic>
        <p:nvPicPr>
          <p:cNvPr descr="Chinese chestnut MC " id="256" name="Google Shape;256;p36"/>
          <p:cNvPicPr preferRelativeResize="0"/>
          <p:nvPr/>
        </p:nvPicPr>
        <p:blipFill rotWithShape="1">
          <a:blip r:embed="rId5">
            <a:alphaModFix/>
          </a:blip>
          <a:srcRect b="0" l="0" r="0" t="0"/>
          <a:stretch/>
        </p:blipFill>
        <p:spPr>
          <a:xfrm>
            <a:off x="5752700" y="2688705"/>
            <a:ext cx="2949275" cy="216877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7"/>
          <p:cNvSpPr txBox="1"/>
          <p:nvPr>
            <p:ph type="title"/>
          </p:nvPr>
        </p:nvSpPr>
        <p:spPr>
          <a:xfrm>
            <a:off x="420325" y="244575"/>
            <a:ext cx="8165700" cy="1056300"/>
          </a:xfrm>
          <a:prstGeom prst="rect">
            <a:avLst/>
          </a:prstGeom>
          <a:noFill/>
          <a:ln>
            <a:noFill/>
          </a:ln>
        </p:spPr>
        <p:txBody>
          <a:bodyPr anchorCtr="0" anchor="b" bIns="0" lIns="91425" spcFirstLastPara="1" rIns="91425" wrap="square" tIns="0">
            <a:noAutofit/>
          </a:bodyPr>
          <a:lstStyle/>
          <a:p>
            <a:pPr indent="0" lvl="0" marL="0" rtl="0" algn="l">
              <a:lnSpc>
                <a:spcPct val="100000"/>
              </a:lnSpc>
              <a:spcBef>
                <a:spcPts val="0"/>
              </a:spcBef>
              <a:spcAft>
                <a:spcPts val="0"/>
              </a:spcAft>
              <a:buClr>
                <a:srgbClr val="242E1A"/>
              </a:buClr>
              <a:buSzPts val="5400"/>
              <a:buFont typeface="Lustria"/>
              <a:buNone/>
            </a:pPr>
            <a:r>
              <a:rPr lang="en" sz="5400">
                <a:solidFill>
                  <a:srgbClr val="FFFFFF"/>
                </a:solidFill>
              </a:rPr>
              <a:t>Leaf Structure</a:t>
            </a:r>
            <a:endParaRPr>
              <a:solidFill>
                <a:srgbClr val="FFFFFF"/>
              </a:solidFill>
            </a:endParaRPr>
          </a:p>
        </p:txBody>
      </p:sp>
      <p:sp>
        <p:nvSpPr>
          <p:cNvPr id="263" name="Google Shape;263;p37"/>
          <p:cNvSpPr txBox="1"/>
          <p:nvPr/>
        </p:nvSpPr>
        <p:spPr>
          <a:xfrm>
            <a:off x="685800" y="1588314"/>
            <a:ext cx="4800600" cy="336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800">
                <a:solidFill>
                  <a:schemeClr val="dk1"/>
                </a:solidFill>
                <a:latin typeface="Times New Roman"/>
                <a:ea typeface="Times New Roman"/>
                <a:cs typeface="Times New Roman"/>
                <a:sym typeface="Times New Roman"/>
              </a:rPr>
              <a:t>Blade:</a:t>
            </a:r>
            <a:r>
              <a:rPr lang="en" sz="2800">
                <a:solidFill>
                  <a:schemeClr val="dk1"/>
                </a:solidFill>
                <a:latin typeface="Times New Roman"/>
                <a:ea typeface="Times New Roman"/>
                <a:cs typeface="Times New Roman"/>
                <a:sym typeface="Times New Roman"/>
              </a:rPr>
              <a:t> The expanded, more or less flat portion of a leaf</a:t>
            </a:r>
            <a:endParaRPr sz="2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sz="2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800">
                <a:solidFill>
                  <a:schemeClr val="dk1"/>
                </a:solidFill>
                <a:latin typeface="Times New Roman"/>
                <a:ea typeface="Times New Roman"/>
                <a:cs typeface="Times New Roman"/>
                <a:sym typeface="Times New Roman"/>
              </a:rPr>
              <a:t>Petiole: </a:t>
            </a:r>
            <a:r>
              <a:rPr lang="en" sz="2800">
                <a:solidFill>
                  <a:schemeClr val="dk1"/>
                </a:solidFill>
                <a:latin typeface="Times New Roman"/>
                <a:ea typeface="Times New Roman"/>
                <a:cs typeface="Times New Roman"/>
                <a:sym typeface="Times New Roman"/>
              </a:rPr>
              <a:t>The stalk supporting the leaf.</a:t>
            </a:r>
            <a:endParaRPr sz="2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sz="2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800">
                <a:solidFill>
                  <a:schemeClr val="dk1"/>
                </a:solidFill>
                <a:latin typeface="Times New Roman"/>
                <a:ea typeface="Times New Roman"/>
                <a:cs typeface="Times New Roman"/>
                <a:sym typeface="Times New Roman"/>
              </a:rPr>
              <a:t>Leaf: </a:t>
            </a:r>
            <a:r>
              <a:rPr lang="en" sz="2800">
                <a:solidFill>
                  <a:schemeClr val="dk1"/>
                </a:solidFill>
                <a:latin typeface="Times New Roman"/>
                <a:ea typeface="Times New Roman"/>
                <a:cs typeface="Times New Roman"/>
                <a:sym typeface="Times New Roman"/>
              </a:rPr>
              <a:t>Blade and the petiole.</a:t>
            </a:r>
            <a:endParaRPr/>
          </a:p>
          <a:p>
            <a:pPr indent="0" lvl="0" marL="0" rtl="0" algn="l">
              <a:spcBef>
                <a:spcPts val="0"/>
              </a:spcBef>
              <a:spcAft>
                <a:spcPts val="0"/>
              </a:spcAft>
              <a:buNone/>
            </a:pPr>
            <a:r>
              <a:t/>
            </a:r>
            <a:endParaRPr sz="2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800">
              <a:solidFill>
                <a:schemeClr val="dk1"/>
              </a:solidFill>
              <a:latin typeface="Times New Roman"/>
              <a:ea typeface="Times New Roman"/>
              <a:cs typeface="Times New Roman"/>
              <a:sym typeface="Times New Roman"/>
            </a:endParaRPr>
          </a:p>
        </p:txBody>
      </p:sp>
      <p:pic>
        <p:nvPicPr>
          <p:cNvPr descr="simple leaf" id="264" name="Google Shape;264;p37"/>
          <p:cNvPicPr preferRelativeResize="0"/>
          <p:nvPr/>
        </p:nvPicPr>
        <p:blipFill rotWithShape="1">
          <a:blip r:embed="rId3">
            <a:alphaModFix/>
          </a:blip>
          <a:srcRect b="0" l="0" r="0" t="0"/>
          <a:stretch/>
        </p:blipFill>
        <p:spPr>
          <a:xfrm>
            <a:off x="5730050" y="393675"/>
            <a:ext cx="3238875" cy="4244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69" name="Shape 269"/>
        <p:cNvGrpSpPr/>
        <p:nvPr/>
      </p:nvGrpSpPr>
      <p:grpSpPr>
        <a:xfrm>
          <a:off x="0" y="0"/>
          <a:ext cx="0" cy="0"/>
          <a:chOff x="0" y="0"/>
          <a:chExt cx="0" cy="0"/>
        </a:xfrm>
      </p:grpSpPr>
      <p:pic>
        <p:nvPicPr>
          <p:cNvPr descr="simpleblade2" id="270" name="Google Shape;270;p38"/>
          <p:cNvPicPr preferRelativeResize="0"/>
          <p:nvPr>
            <p:ph idx="2" type="body"/>
          </p:nvPr>
        </p:nvPicPr>
        <p:blipFill rotWithShape="1">
          <a:blip r:embed="rId3">
            <a:alphaModFix/>
          </a:blip>
          <a:srcRect b="0" l="0" r="0" t="0"/>
          <a:stretch/>
        </p:blipFill>
        <p:spPr>
          <a:xfrm>
            <a:off x="4630872" y="402400"/>
            <a:ext cx="4295700" cy="4197900"/>
          </a:xfrm>
          <a:prstGeom prst="rect">
            <a:avLst/>
          </a:prstGeom>
          <a:noFill/>
          <a:ln cap="flat" cmpd="sng" w="9525">
            <a:solidFill>
              <a:srgbClr val="FFFFFF"/>
            </a:solidFill>
            <a:prstDash val="solid"/>
            <a:round/>
            <a:headEnd len="sm" w="sm" type="none"/>
            <a:tailEnd len="sm" w="sm" type="none"/>
          </a:ln>
        </p:spPr>
      </p:pic>
      <p:sp>
        <p:nvSpPr>
          <p:cNvPr id="271" name="Google Shape;271;p38"/>
          <p:cNvSpPr txBox="1"/>
          <p:nvPr/>
        </p:nvSpPr>
        <p:spPr>
          <a:xfrm>
            <a:off x="685800" y="1717327"/>
            <a:ext cx="3579900" cy="1791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200">
                <a:latin typeface="Times New Roman"/>
                <a:ea typeface="Times New Roman"/>
                <a:cs typeface="Times New Roman"/>
                <a:sym typeface="Times New Roman"/>
              </a:rPr>
              <a:t>Simple:</a:t>
            </a:r>
            <a:endParaRPr sz="3200">
              <a:latin typeface="Times New Roman"/>
              <a:ea typeface="Times New Roman"/>
              <a:cs typeface="Times New Roman"/>
              <a:sym typeface="Times New Roman"/>
            </a:endParaRPr>
          </a:p>
          <a:p>
            <a:pPr indent="0" lvl="0" marL="0" marR="0" rtl="0" algn="l">
              <a:spcBef>
                <a:spcPts val="0"/>
              </a:spcBef>
              <a:spcAft>
                <a:spcPts val="0"/>
              </a:spcAft>
              <a:buNone/>
            </a:pPr>
            <a:r>
              <a:rPr lang="en" sz="3200">
                <a:latin typeface="Times New Roman"/>
                <a:ea typeface="Times New Roman"/>
                <a:cs typeface="Times New Roman"/>
                <a:sym typeface="Times New Roman"/>
              </a:rPr>
              <a:t>Composed of only </a:t>
            </a:r>
            <a:endParaRPr/>
          </a:p>
          <a:p>
            <a:pPr indent="0" lvl="0" marL="0" marR="0" rtl="0" algn="l">
              <a:spcBef>
                <a:spcPts val="0"/>
              </a:spcBef>
              <a:spcAft>
                <a:spcPts val="0"/>
              </a:spcAft>
              <a:buNone/>
            </a:pPr>
            <a:r>
              <a:rPr lang="en" sz="3200">
                <a:latin typeface="Times New Roman"/>
                <a:ea typeface="Times New Roman"/>
                <a:cs typeface="Times New Roman"/>
                <a:sym typeface="Times New Roman"/>
              </a:rPr>
              <a:t>a single blade</a:t>
            </a:r>
            <a:r>
              <a:rPr lang="en" sz="2400">
                <a:latin typeface="Times New Roman"/>
                <a:ea typeface="Times New Roman"/>
                <a:cs typeface="Times New Roman"/>
                <a:sym typeface="Times New Roman"/>
              </a:rPr>
              <a: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9"/>
          <p:cNvSpPr txBox="1"/>
          <p:nvPr>
            <p:ph type="title"/>
          </p:nvPr>
        </p:nvSpPr>
        <p:spPr>
          <a:xfrm>
            <a:off x="285125" y="205975"/>
            <a:ext cx="8401800" cy="857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4000"/>
              <a:t>Compound Leaf</a:t>
            </a:r>
            <a:endParaRPr sz="4000"/>
          </a:p>
        </p:txBody>
      </p:sp>
      <p:sp>
        <p:nvSpPr>
          <p:cNvPr id="278" name="Google Shape;278;p39"/>
          <p:cNvSpPr txBox="1"/>
          <p:nvPr/>
        </p:nvSpPr>
        <p:spPr>
          <a:xfrm>
            <a:off x="340075" y="1527200"/>
            <a:ext cx="4530600" cy="3411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Compound:</a:t>
            </a:r>
            <a:r>
              <a:rPr lang="en"/>
              <a:t> </a:t>
            </a:r>
            <a:r>
              <a:rPr lang="en" sz="2400">
                <a:solidFill>
                  <a:schemeClr val="dk1"/>
                </a:solidFill>
                <a:latin typeface="Times New Roman"/>
                <a:ea typeface="Times New Roman"/>
                <a:cs typeface="Times New Roman"/>
                <a:sym typeface="Times New Roman"/>
              </a:rPr>
              <a:t>Divided into leaflets, each which generally have the appearance of a leaf.</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sz="2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400">
                <a:solidFill>
                  <a:schemeClr val="dk1"/>
                </a:solidFill>
                <a:latin typeface="Times New Roman"/>
                <a:ea typeface="Times New Roman"/>
                <a:cs typeface="Times New Roman"/>
                <a:sym typeface="Times New Roman"/>
              </a:rPr>
              <a:t>Leaflet: </a:t>
            </a:r>
            <a:r>
              <a:rPr lang="en" sz="2400">
                <a:solidFill>
                  <a:schemeClr val="dk1"/>
                </a:solidFill>
                <a:latin typeface="Times New Roman"/>
                <a:ea typeface="Times New Roman"/>
                <a:cs typeface="Times New Roman"/>
                <a:sym typeface="Times New Roman"/>
              </a:rPr>
              <a:t>One of the divisions of the blade of a compound leaf.</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sz="2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400">
                <a:solidFill>
                  <a:schemeClr val="dk1"/>
                </a:solidFill>
                <a:latin typeface="Times New Roman"/>
                <a:ea typeface="Times New Roman"/>
                <a:cs typeface="Times New Roman"/>
                <a:sym typeface="Times New Roman"/>
              </a:rPr>
              <a:t>Rachis: </a:t>
            </a:r>
            <a:r>
              <a:rPr lang="en" sz="2400">
                <a:solidFill>
                  <a:schemeClr val="dk1"/>
                </a:solidFill>
                <a:latin typeface="Times New Roman"/>
                <a:ea typeface="Times New Roman"/>
                <a:cs typeface="Times New Roman"/>
                <a:sym typeface="Times New Roman"/>
              </a:rPr>
              <a:t>Axis of a pinnately compound leaf.</a:t>
            </a:r>
            <a:endParaRPr sz="2400">
              <a:solidFill>
                <a:schemeClr val="dk1"/>
              </a:solidFill>
              <a:latin typeface="Times New Roman"/>
              <a:ea typeface="Times New Roman"/>
              <a:cs typeface="Times New Roman"/>
              <a:sym typeface="Times New Roman"/>
            </a:endParaRPr>
          </a:p>
        </p:txBody>
      </p:sp>
      <p:pic>
        <p:nvPicPr>
          <p:cNvPr descr="Pinnately Compound Leaf" id="279" name="Google Shape;279;p39"/>
          <p:cNvPicPr preferRelativeResize="0"/>
          <p:nvPr/>
        </p:nvPicPr>
        <p:blipFill rotWithShape="1">
          <a:blip r:embed="rId3">
            <a:alphaModFix/>
          </a:blip>
          <a:srcRect b="0" l="0" r="0" t="10309"/>
          <a:stretch/>
        </p:blipFill>
        <p:spPr>
          <a:xfrm>
            <a:off x="5032327" y="88800"/>
            <a:ext cx="3892236" cy="2200276"/>
          </a:xfrm>
          <a:prstGeom prst="rect">
            <a:avLst/>
          </a:prstGeom>
          <a:noFill/>
          <a:ln>
            <a:noFill/>
          </a:ln>
        </p:spPr>
      </p:pic>
      <p:pic>
        <p:nvPicPr>
          <p:cNvPr descr="Leafy bough DK" id="280" name="Google Shape;280;p39"/>
          <p:cNvPicPr preferRelativeResize="0"/>
          <p:nvPr/>
        </p:nvPicPr>
        <p:blipFill rotWithShape="1">
          <a:blip r:embed="rId4">
            <a:alphaModFix/>
          </a:blip>
          <a:srcRect b="0" l="0" r="0" t="0"/>
          <a:stretch/>
        </p:blipFill>
        <p:spPr>
          <a:xfrm rot="5400000">
            <a:off x="5683100" y="1787287"/>
            <a:ext cx="2590675" cy="3873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0"/>
          <p:cNvSpPr txBox="1"/>
          <p:nvPr>
            <p:ph type="title"/>
          </p:nvPr>
        </p:nvSpPr>
        <p:spPr>
          <a:xfrm>
            <a:off x="457200" y="205978"/>
            <a:ext cx="8229600" cy="85725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5000"/>
              <a:t>Leaf Arrangement</a:t>
            </a:r>
            <a:endParaRPr sz="5000"/>
          </a:p>
        </p:txBody>
      </p:sp>
      <p:pic>
        <p:nvPicPr>
          <p:cNvPr descr="alter" id="287" name="Google Shape;287;p40"/>
          <p:cNvPicPr preferRelativeResize="0"/>
          <p:nvPr>
            <p:ph idx="1" type="body"/>
          </p:nvPr>
        </p:nvPicPr>
        <p:blipFill rotWithShape="1">
          <a:blip r:embed="rId3">
            <a:alphaModFix/>
          </a:blip>
          <a:srcRect b="0" l="0" r="0" t="0"/>
          <a:stretch/>
        </p:blipFill>
        <p:spPr>
          <a:xfrm>
            <a:off x="759723" y="1533038"/>
            <a:ext cx="1574700" cy="2611200"/>
          </a:xfrm>
          <a:prstGeom prst="rect">
            <a:avLst/>
          </a:prstGeom>
          <a:noFill/>
          <a:ln>
            <a:noFill/>
          </a:ln>
        </p:spPr>
      </p:pic>
      <p:pic>
        <p:nvPicPr>
          <p:cNvPr descr="opp" id="288" name="Google Shape;288;p40"/>
          <p:cNvPicPr preferRelativeResize="0"/>
          <p:nvPr>
            <p:ph idx="2" type="body"/>
          </p:nvPr>
        </p:nvPicPr>
        <p:blipFill rotWithShape="1">
          <a:blip r:embed="rId4">
            <a:alphaModFix/>
          </a:blip>
          <a:srcRect b="0" l="0" r="0" t="0"/>
          <a:stretch/>
        </p:blipFill>
        <p:spPr>
          <a:xfrm>
            <a:off x="3879002" y="1533042"/>
            <a:ext cx="1386000" cy="2569500"/>
          </a:xfrm>
          <a:prstGeom prst="rect">
            <a:avLst/>
          </a:prstGeom>
          <a:noFill/>
          <a:ln>
            <a:noFill/>
          </a:ln>
        </p:spPr>
      </p:pic>
      <p:pic>
        <p:nvPicPr>
          <p:cNvPr descr="whorled" id="289" name="Google Shape;289;p40"/>
          <p:cNvPicPr preferRelativeResize="0"/>
          <p:nvPr>
            <p:ph idx="3" type="body"/>
          </p:nvPr>
        </p:nvPicPr>
        <p:blipFill rotWithShape="1">
          <a:blip r:embed="rId5">
            <a:alphaModFix/>
          </a:blip>
          <a:srcRect b="0" l="0" r="0" t="0"/>
          <a:stretch/>
        </p:blipFill>
        <p:spPr>
          <a:xfrm>
            <a:off x="6809587" y="1465864"/>
            <a:ext cx="1362000" cy="2745600"/>
          </a:xfrm>
          <a:prstGeom prst="rect">
            <a:avLst/>
          </a:prstGeom>
          <a:noFill/>
          <a:ln>
            <a:noFill/>
          </a:ln>
        </p:spPr>
      </p:pic>
      <p:sp>
        <p:nvSpPr>
          <p:cNvPr id="290" name="Google Shape;290;p40"/>
          <p:cNvSpPr txBox="1"/>
          <p:nvPr/>
        </p:nvSpPr>
        <p:spPr>
          <a:xfrm>
            <a:off x="457193" y="4211458"/>
            <a:ext cx="2209800" cy="616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A single leaf at the node.</a:t>
            </a:r>
            <a:endParaRPr/>
          </a:p>
        </p:txBody>
      </p:sp>
      <p:sp>
        <p:nvSpPr>
          <p:cNvPr id="291" name="Google Shape;291;p40"/>
          <p:cNvSpPr txBox="1"/>
          <p:nvPr/>
        </p:nvSpPr>
        <p:spPr>
          <a:xfrm>
            <a:off x="3543296" y="4211437"/>
            <a:ext cx="2057400" cy="616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Two leaves at the node.</a:t>
            </a:r>
            <a:endParaRPr sz="2400">
              <a:solidFill>
                <a:schemeClr val="dk1"/>
              </a:solidFill>
              <a:latin typeface="Times New Roman"/>
              <a:ea typeface="Times New Roman"/>
              <a:cs typeface="Times New Roman"/>
              <a:sym typeface="Times New Roman"/>
            </a:endParaRPr>
          </a:p>
        </p:txBody>
      </p:sp>
      <p:sp>
        <p:nvSpPr>
          <p:cNvPr id="292" name="Google Shape;292;p40"/>
          <p:cNvSpPr txBox="1"/>
          <p:nvPr/>
        </p:nvSpPr>
        <p:spPr>
          <a:xfrm>
            <a:off x="6277800" y="4208208"/>
            <a:ext cx="2667000" cy="62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More than two leaves at the node.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descr="paper birch MC " id="298" name="Google Shape;298;p41"/>
          <p:cNvPicPr preferRelativeResize="0"/>
          <p:nvPr/>
        </p:nvPicPr>
        <p:blipFill rotWithShape="1">
          <a:blip r:embed="rId3">
            <a:alphaModFix/>
          </a:blip>
          <a:srcRect b="0" l="0" r="0" t="0"/>
          <a:stretch/>
        </p:blipFill>
        <p:spPr>
          <a:xfrm>
            <a:off x="1321200" y="962925"/>
            <a:ext cx="5788750" cy="4096200"/>
          </a:xfrm>
          <a:prstGeom prst="rect">
            <a:avLst/>
          </a:prstGeom>
          <a:noFill/>
          <a:ln>
            <a:noFill/>
          </a:ln>
        </p:spPr>
      </p:pic>
      <p:sp>
        <p:nvSpPr>
          <p:cNvPr id="299" name="Google Shape;299;p41"/>
          <p:cNvSpPr/>
          <p:nvPr/>
        </p:nvSpPr>
        <p:spPr>
          <a:xfrm>
            <a:off x="329375" y="154850"/>
            <a:ext cx="8448300" cy="857400"/>
          </a:xfrm>
          <a:prstGeom prst="rect">
            <a:avLst/>
          </a:prstGeom>
          <a:noFill/>
          <a:ln cap="flat" cmpd="sng" w="952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4400">
                <a:solidFill>
                  <a:srgbClr val="FFFFFF"/>
                </a:solidFill>
              </a:rPr>
              <a:t>Alternate Leaf Arrangement</a:t>
            </a:r>
            <a:endParaRPr>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descr="High Bush cranberry MC " id="305" name="Google Shape;305;p42"/>
          <p:cNvPicPr preferRelativeResize="0"/>
          <p:nvPr/>
        </p:nvPicPr>
        <p:blipFill rotWithShape="1">
          <a:blip r:embed="rId3">
            <a:alphaModFix/>
          </a:blip>
          <a:srcRect b="0" l="0" r="0" t="0"/>
          <a:stretch/>
        </p:blipFill>
        <p:spPr>
          <a:xfrm>
            <a:off x="1722613" y="823350"/>
            <a:ext cx="5698774" cy="4112450"/>
          </a:xfrm>
          <a:prstGeom prst="rect">
            <a:avLst/>
          </a:prstGeom>
          <a:noFill/>
          <a:ln>
            <a:noFill/>
          </a:ln>
        </p:spPr>
      </p:pic>
      <p:sp>
        <p:nvSpPr>
          <p:cNvPr id="306" name="Google Shape;306;p42"/>
          <p:cNvSpPr txBox="1"/>
          <p:nvPr>
            <p:ph type="title"/>
          </p:nvPr>
        </p:nvSpPr>
        <p:spPr>
          <a:xfrm>
            <a:off x="311700" y="333769"/>
            <a:ext cx="8520600" cy="429525"/>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100"/>
              <a:t>Opposite Leaf Arrangement</a:t>
            </a:r>
            <a:endParaRPr sz="41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3"/>
          <p:cNvSpPr txBox="1"/>
          <p:nvPr>
            <p:ph type="title"/>
          </p:nvPr>
        </p:nvSpPr>
        <p:spPr>
          <a:xfrm>
            <a:off x="658825" y="-2"/>
            <a:ext cx="7824900" cy="8091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800"/>
              <a:t>Whorled Leaf Arrangement</a:t>
            </a:r>
            <a:endParaRPr sz="3800"/>
          </a:p>
        </p:txBody>
      </p:sp>
      <p:pic>
        <p:nvPicPr>
          <p:cNvPr descr="Whorled leaves MC " id="313" name="Google Shape;313;p43"/>
          <p:cNvPicPr preferRelativeResize="0"/>
          <p:nvPr>
            <p:ph idx="1" type="body"/>
          </p:nvPr>
        </p:nvPicPr>
        <p:blipFill rotWithShape="1">
          <a:blip r:embed="rId3">
            <a:alphaModFix/>
          </a:blip>
          <a:srcRect b="0" l="0" r="0" t="0"/>
          <a:stretch/>
        </p:blipFill>
        <p:spPr>
          <a:xfrm>
            <a:off x="720713" y="973400"/>
            <a:ext cx="7701000" cy="3898500"/>
          </a:xfrm>
          <a:prstGeom prst="rect">
            <a:avLst/>
          </a:prstGeom>
          <a:noFill/>
          <a:ln>
            <a:noFill/>
          </a:ln>
        </p:spPr>
      </p:pic>
      <p:cxnSp>
        <p:nvCxnSpPr>
          <p:cNvPr id="314" name="Google Shape;314;p43"/>
          <p:cNvCxnSpPr/>
          <p:nvPr/>
        </p:nvCxnSpPr>
        <p:spPr>
          <a:xfrm flipH="1">
            <a:off x="6400800" y="3657600"/>
            <a:ext cx="838200" cy="228600"/>
          </a:xfrm>
          <a:prstGeom prst="straightConnector1">
            <a:avLst/>
          </a:prstGeom>
          <a:noFill/>
          <a:ln cap="flat" cmpd="sng" w="9525">
            <a:solidFill>
              <a:schemeClr val="dk2"/>
            </a:solidFill>
            <a:prstDash val="solid"/>
            <a:round/>
            <a:headEnd len="med" w="med" type="none"/>
            <a:tailEnd len="med" w="med" type="triangle"/>
          </a:ln>
        </p:spPr>
      </p:cxnSp>
      <p:sp>
        <p:nvSpPr>
          <p:cNvPr id="315" name="Google Shape;315;p43"/>
          <p:cNvSpPr txBox="1"/>
          <p:nvPr/>
        </p:nvSpPr>
        <p:spPr>
          <a:xfrm>
            <a:off x="7239000" y="3371850"/>
            <a:ext cx="2286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2400">
                <a:solidFill>
                  <a:schemeClr val="dk2"/>
                </a:solidFill>
                <a:latin typeface="Times New Roman"/>
                <a:ea typeface="Times New Roman"/>
                <a:cs typeface="Times New Roman"/>
                <a:sym typeface="Times New Roman"/>
              </a:rPr>
              <a:t>1</a:t>
            </a:r>
            <a:endParaRPr/>
          </a:p>
        </p:txBody>
      </p:sp>
      <p:cxnSp>
        <p:nvCxnSpPr>
          <p:cNvPr id="316" name="Google Shape;316;p43"/>
          <p:cNvCxnSpPr/>
          <p:nvPr/>
        </p:nvCxnSpPr>
        <p:spPr>
          <a:xfrm>
            <a:off x="5943600" y="3371850"/>
            <a:ext cx="304800" cy="514350"/>
          </a:xfrm>
          <a:prstGeom prst="straightConnector1">
            <a:avLst/>
          </a:prstGeom>
          <a:noFill/>
          <a:ln cap="flat" cmpd="sng" w="9525">
            <a:solidFill>
              <a:schemeClr val="dk2"/>
            </a:solidFill>
            <a:prstDash val="solid"/>
            <a:round/>
            <a:headEnd len="med" w="med" type="none"/>
            <a:tailEnd len="med" w="med" type="triangle"/>
          </a:ln>
        </p:spPr>
      </p:cxnSp>
      <p:sp>
        <p:nvSpPr>
          <p:cNvPr id="317" name="Google Shape;317;p43"/>
          <p:cNvSpPr txBox="1"/>
          <p:nvPr/>
        </p:nvSpPr>
        <p:spPr>
          <a:xfrm>
            <a:off x="5715000" y="3028950"/>
            <a:ext cx="3048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2400">
                <a:solidFill>
                  <a:schemeClr val="dk2"/>
                </a:solidFill>
                <a:latin typeface="Times New Roman"/>
                <a:ea typeface="Times New Roman"/>
                <a:cs typeface="Times New Roman"/>
                <a:sym typeface="Times New Roman"/>
              </a:rPr>
              <a:t>2</a:t>
            </a:r>
            <a:endParaRPr/>
          </a:p>
        </p:txBody>
      </p:sp>
      <p:cxnSp>
        <p:nvCxnSpPr>
          <p:cNvPr id="318" name="Google Shape;318;p43"/>
          <p:cNvCxnSpPr/>
          <p:nvPr/>
        </p:nvCxnSpPr>
        <p:spPr>
          <a:xfrm>
            <a:off x="5562600" y="3829050"/>
            <a:ext cx="533400" cy="228600"/>
          </a:xfrm>
          <a:prstGeom prst="straightConnector1">
            <a:avLst/>
          </a:prstGeom>
          <a:noFill/>
          <a:ln cap="flat" cmpd="sng" w="9525">
            <a:solidFill>
              <a:schemeClr val="dk2"/>
            </a:solidFill>
            <a:prstDash val="solid"/>
            <a:round/>
            <a:headEnd len="med" w="med" type="none"/>
            <a:tailEnd len="med" w="med" type="triangle"/>
          </a:ln>
        </p:spPr>
      </p:cxnSp>
      <p:sp>
        <p:nvSpPr>
          <p:cNvPr id="319" name="Google Shape;319;p43"/>
          <p:cNvSpPr txBox="1"/>
          <p:nvPr/>
        </p:nvSpPr>
        <p:spPr>
          <a:xfrm>
            <a:off x="5105400" y="3543300"/>
            <a:ext cx="3810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2400">
                <a:solidFill>
                  <a:schemeClr val="dk2"/>
                </a:solidFill>
                <a:latin typeface="Times New Roman"/>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24" name="Shape 324"/>
        <p:cNvGrpSpPr/>
        <p:nvPr/>
      </p:nvGrpSpPr>
      <p:grpSpPr>
        <a:xfrm>
          <a:off x="0" y="0"/>
          <a:ext cx="0" cy="0"/>
          <a:chOff x="0" y="0"/>
          <a:chExt cx="0" cy="0"/>
        </a:xfrm>
      </p:grpSpPr>
      <p:sp>
        <p:nvSpPr>
          <p:cNvPr id="325" name="Google Shape;325;p44"/>
          <p:cNvSpPr txBox="1"/>
          <p:nvPr>
            <p:ph type="title"/>
          </p:nvPr>
        </p:nvSpPr>
        <p:spPr>
          <a:xfrm>
            <a:off x="457200" y="205978"/>
            <a:ext cx="8229600" cy="85725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4400">
                <a:solidFill>
                  <a:srgbClr val="000000"/>
                </a:solidFill>
              </a:rPr>
              <a:t>Leaf Venation</a:t>
            </a:r>
            <a:endParaRPr sz="4400">
              <a:solidFill>
                <a:srgbClr val="000000"/>
              </a:solidFill>
            </a:endParaRPr>
          </a:p>
        </p:txBody>
      </p:sp>
      <p:pic>
        <p:nvPicPr>
          <p:cNvPr descr="parallel2" id="326" name="Google Shape;326;p44"/>
          <p:cNvPicPr preferRelativeResize="0"/>
          <p:nvPr>
            <p:ph idx="4" type="body"/>
          </p:nvPr>
        </p:nvPicPr>
        <p:blipFill rotWithShape="1">
          <a:blip r:embed="rId3">
            <a:alphaModFix/>
          </a:blip>
          <a:srcRect b="0" l="0" r="0" t="0"/>
          <a:stretch/>
        </p:blipFill>
        <p:spPr>
          <a:xfrm>
            <a:off x="6737350" y="2053828"/>
            <a:ext cx="1439863" cy="2571750"/>
          </a:xfrm>
          <a:prstGeom prst="rect">
            <a:avLst/>
          </a:prstGeom>
          <a:noFill/>
          <a:ln>
            <a:noFill/>
          </a:ln>
        </p:spPr>
      </p:pic>
      <p:pic>
        <p:nvPicPr>
          <p:cNvPr descr="palmvein2" id="327" name="Google Shape;327;p44"/>
          <p:cNvPicPr preferRelativeResize="0"/>
          <p:nvPr>
            <p:ph idx="2" type="body"/>
          </p:nvPr>
        </p:nvPicPr>
        <p:blipFill rotWithShape="1">
          <a:blip r:embed="rId4">
            <a:alphaModFix/>
          </a:blip>
          <a:srcRect b="0" l="0" r="0" t="0"/>
          <a:stretch/>
        </p:blipFill>
        <p:spPr>
          <a:xfrm>
            <a:off x="3320255" y="2057400"/>
            <a:ext cx="2360613" cy="2628900"/>
          </a:xfrm>
          <a:prstGeom prst="rect">
            <a:avLst/>
          </a:prstGeom>
          <a:noFill/>
          <a:ln>
            <a:noFill/>
          </a:ln>
        </p:spPr>
      </p:pic>
      <p:pic>
        <p:nvPicPr>
          <p:cNvPr descr="pinnvei2" id="328" name="Google Shape;328;p44"/>
          <p:cNvPicPr preferRelativeResize="0"/>
          <p:nvPr>
            <p:ph idx="3" type="body"/>
          </p:nvPr>
        </p:nvPicPr>
        <p:blipFill rotWithShape="1">
          <a:blip r:embed="rId5">
            <a:alphaModFix/>
          </a:blip>
          <a:srcRect b="0" l="0" r="0" t="0"/>
          <a:stretch/>
        </p:blipFill>
        <p:spPr>
          <a:xfrm>
            <a:off x="959643" y="1771650"/>
            <a:ext cx="1414463" cy="3200400"/>
          </a:xfrm>
          <a:prstGeom prst="rect">
            <a:avLst/>
          </a:prstGeom>
          <a:noFill/>
          <a:ln cap="flat" cmpd="sng" w="9525">
            <a:solidFill>
              <a:srgbClr val="FFFFFF"/>
            </a:solidFill>
            <a:prstDash val="solid"/>
            <a:round/>
            <a:headEnd len="sm" w="sm" type="none"/>
            <a:tailEnd len="sm" w="sm" type="none"/>
          </a:ln>
        </p:spPr>
      </p:pic>
      <p:sp>
        <p:nvSpPr>
          <p:cNvPr id="329" name="Google Shape;329;p44"/>
          <p:cNvSpPr txBox="1"/>
          <p:nvPr/>
        </p:nvSpPr>
        <p:spPr>
          <a:xfrm>
            <a:off x="1802527" y="1063237"/>
            <a:ext cx="5045700" cy="708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2700">
                <a:latin typeface="Times New Roman"/>
                <a:ea typeface="Times New Roman"/>
                <a:cs typeface="Times New Roman"/>
                <a:sym typeface="Times New Roman"/>
              </a:rPr>
              <a:t>Venation:</a:t>
            </a:r>
            <a:r>
              <a:rPr lang="en" sz="2700">
                <a:latin typeface="Times New Roman"/>
                <a:ea typeface="Times New Roman"/>
                <a:cs typeface="Times New Roman"/>
                <a:sym typeface="Times New Roman"/>
              </a:rPr>
              <a:t>  Arrangement of veins</a:t>
            </a:r>
            <a:endParaRPr sz="1700"/>
          </a:p>
        </p:txBody>
      </p:sp>
      <p:pic>
        <p:nvPicPr>
          <p:cNvPr descr="C:\Program Files\Microsoft Expression\MEDIA\OFFICE12\Bullets\BD21421_.gif" id="330" name="Google Shape;330;p44"/>
          <p:cNvPicPr preferRelativeResize="0"/>
          <p:nvPr/>
        </p:nvPicPr>
        <p:blipFill rotWithShape="1">
          <a:blip r:embed="rId6">
            <a:alphaModFix/>
          </a:blip>
          <a:srcRect b="0" l="0" r="0" t="0"/>
          <a:stretch/>
        </p:blipFill>
        <p:spPr>
          <a:xfrm>
            <a:off x="4500562" y="2518172"/>
            <a:ext cx="107156" cy="10715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5"/>
          <p:cNvSpPr txBox="1"/>
          <p:nvPr>
            <p:ph type="title"/>
          </p:nvPr>
        </p:nvSpPr>
        <p:spPr>
          <a:xfrm>
            <a:off x="311700" y="333769"/>
            <a:ext cx="8520600" cy="429525"/>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900"/>
              <a:t>Midvein</a:t>
            </a:r>
            <a:endParaRPr sz="3900"/>
          </a:p>
        </p:txBody>
      </p:sp>
      <p:pic>
        <p:nvPicPr>
          <p:cNvPr descr="Chokecherry leaves MC " id="337" name="Google Shape;337;p45"/>
          <p:cNvPicPr preferRelativeResize="0"/>
          <p:nvPr/>
        </p:nvPicPr>
        <p:blipFill rotWithShape="1">
          <a:blip r:embed="rId3">
            <a:alphaModFix/>
          </a:blip>
          <a:srcRect b="0" l="0" r="0" t="0"/>
          <a:stretch/>
        </p:blipFill>
        <p:spPr>
          <a:xfrm>
            <a:off x="2397838" y="1112275"/>
            <a:ext cx="4348326" cy="38655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6"/>
          <p:cNvSpPr txBox="1"/>
          <p:nvPr>
            <p:ph type="title"/>
          </p:nvPr>
        </p:nvSpPr>
        <p:spPr>
          <a:xfrm>
            <a:off x="457200" y="3"/>
            <a:ext cx="8229600" cy="857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400"/>
              <a:t>Leaf Shapes</a:t>
            </a:r>
            <a:endParaRPr sz="4400"/>
          </a:p>
        </p:txBody>
      </p:sp>
      <p:sp>
        <p:nvSpPr>
          <p:cNvPr id="344" name="Google Shape;344;p46"/>
          <p:cNvSpPr/>
          <p:nvPr/>
        </p:nvSpPr>
        <p:spPr>
          <a:xfrm>
            <a:off x="3498850" y="2911078"/>
            <a:ext cx="184150" cy="342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leaf_shapes" id="345" name="Google Shape;345;p46"/>
          <p:cNvPicPr preferRelativeResize="0"/>
          <p:nvPr/>
        </p:nvPicPr>
        <p:blipFill rotWithShape="1">
          <a:blip r:embed="rId3">
            <a:alphaModFix/>
          </a:blip>
          <a:srcRect b="0" l="0" r="0" t="0"/>
          <a:stretch/>
        </p:blipFill>
        <p:spPr>
          <a:xfrm>
            <a:off x="1812825" y="921775"/>
            <a:ext cx="5518349" cy="40819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7"/>
          <p:cNvSpPr txBox="1"/>
          <p:nvPr>
            <p:ph type="title"/>
          </p:nvPr>
        </p:nvSpPr>
        <p:spPr>
          <a:xfrm>
            <a:off x="658813" y="342189"/>
            <a:ext cx="7824788" cy="992281"/>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5000"/>
              <a:t>Leaf Margins</a:t>
            </a:r>
            <a:endParaRPr sz="5000"/>
          </a:p>
        </p:txBody>
      </p:sp>
      <p:pic>
        <p:nvPicPr>
          <p:cNvPr descr="leaf_margins" id="352" name="Google Shape;352;p47"/>
          <p:cNvPicPr preferRelativeResize="0"/>
          <p:nvPr/>
        </p:nvPicPr>
        <p:blipFill rotWithShape="1">
          <a:blip r:embed="rId3">
            <a:alphaModFix/>
          </a:blip>
          <a:srcRect b="0" l="0" r="0" t="0"/>
          <a:stretch/>
        </p:blipFill>
        <p:spPr>
          <a:xfrm>
            <a:off x="377625" y="1831900"/>
            <a:ext cx="8388750" cy="26245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8"/>
          <p:cNvSpPr txBox="1"/>
          <p:nvPr>
            <p:ph type="title"/>
          </p:nvPr>
        </p:nvSpPr>
        <p:spPr>
          <a:xfrm>
            <a:off x="658813" y="342189"/>
            <a:ext cx="7824788" cy="992281"/>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000"/>
              <a:t>What type of leaf margin?</a:t>
            </a:r>
            <a:endParaRPr sz="4000"/>
          </a:p>
        </p:txBody>
      </p:sp>
      <p:pic>
        <p:nvPicPr>
          <p:cNvPr descr="Leaves DK" id="359" name="Google Shape;359;p48"/>
          <p:cNvPicPr preferRelativeResize="0"/>
          <p:nvPr>
            <p:ph idx="1" type="body"/>
          </p:nvPr>
        </p:nvPicPr>
        <p:blipFill rotWithShape="1">
          <a:blip r:embed="rId3">
            <a:alphaModFix/>
          </a:blip>
          <a:srcRect b="0" l="0" r="0" t="0"/>
          <a:stretch/>
        </p:blipFill>
        <p:spPr>
          <a:xfrm>
            <a:off x="2909888" y="1657350"/>
            <a:ext cx="5545138" cy="3086100"/>
          </a:xfrm>
          <a:prstGeom prst="rect">
            <a:avLst/>
          </a:prstGeom>
          <a:noFill/>
          <a:ln>
            <a:noFill/>
          </a:ln>
        </p:spPr>
      </p:pic>
      <p:sp>
        <p:nvSpPr>
          <p:cNvPr id="360" name="Google Shape;360;p48"/>
          <p:cNvSpPr txBox="1"/>
          <p:nvPr/>
        </p:nvSpPr>
        <p:spPr>
          <a:xfrm>
            <a:off x="457200" y="2286000"/>
            <a:ext cx="1981200" cy="98345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3200">
                <a:solidFill>
                  <a:schemeClr val="dk1"/>
                </a:solidFill>
                <a:latin typeface="Times New Roman"/>
                <a:ea typeface="Times New Roman"/>
                <a:cs typeface="Times New Roman"/>
                <a:sym typeface="Times New Roman"/>
              </a:rPr>
              <a:t>Toothed</a:t>
            </a:r>
            <a:endParaRPr/>
          </a:p>
          <a:p>
            <a:pPr indent="0" lvl="0" marL="0" marR="0" rtl="0" algn="ctr">
              <a:spcBef>
                <a:spcPts val="1600"/>
              </a:spcBef>
              <a:spcAft>
                <a:spcPts val="0"/>
              </a:spcAft>
              <a:buNone/>
            </a:pPr>
            <a:r>
              <a:rPr b="1" lang="en" sz="3200">
                <a:solidFill>
                  <a:schemeClr val="dk1"/>
                </a:solidFill>
                <a:latin typeface="Times New Roman"/>
                <a:ea typeface="Times New Roman"/>
                <a:cs typeface="Times New Roman"/>
                <a:sym typeface="Times New Roman"/>
              </a:rPr>
              <a:t>Serrated</a:t>
            </a:r>
            <a:endParaRPr sz="48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60"/>
                                        </p:tgtEl>
                                        <p:attrNameLst>
                                          <p:attrName>style.visibility</p:attrName>
                                        </p:attrNameLst>
                                      </p:cBhvr>
                                      <p:to>
                                        <p:strVal val="visible"/>
                                      </p:to>
                                    </p:set>
                                    <p:anim calcmode="lin" valueType="num">
                                      <p:cBhvr additive="base">
                                        <p:cTn dur="500"/>
                                        <p:tgtEl>
                                          <p:spTgt spid="36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ph type="title"/>
          </p:nvPr>
        </p:nvSpPr>
        <p:spPr>
          <a:xfrm>
            <a:off x="659600" y="-11"/>
            <a:ext cx="7824900" cy="992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000"/>
              <a:t>What type of leaf margin?</a:t>
            </a:r>
            <a:endParaRPr sz="4000"/>
          </a:p>
        </p:txBody>
      </p:sp>
      <p:pic>
        <p:nvPicPr>
          <p:cNvPr descr="Leaf underside MC " id="367" name="Google Shape;367;p49"/>
          <p:cNvPicPr preferRelativeResize="0"/>
          <p:nvPr>
            <p:ph idx="1" type="body"/>
          </p:nvPr>
        </p:nvPicPr>
        <p:blipFill rotWithShape="1">
          <a:blip r:embed="rId3">
            <a:alphaModFix/>
          </a:blip>
          <a:srcRect b="0" l="0" r="0" t="0"/>
          <a:stretch/>
        </p:blipFill>
        <p:spPr>
          <a:xfrm>
            <a:off x="3462125" y="1072800"/>
            <a:ext cx="4953000" cy="3852300"/>
          </a:xfrm>
          <a:prstGeom prst="rect">
            <a:avLst/>
          </a:prstGeom>
          <a:noFill/>
          <a:ln>
            <a:noFill/>
          </a:ln>
        </p:spPr>
      </p:pic>
      <p:sp>
        <p:nvSpPr>
          <p:cNvPr id="368" name="Google Shape;368;p49"/>
          <p:cNvSpPr txBox="1"/>
          <p:nvPr/>
        </p:nvSpPr>
        <p:spPr>
          <a:xfrm>
            <a:off x="918475" y="2080050"/>
            <a:ext cx="1981200" cy="983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3200">
                <a:solidFill>
                  <a:schemeClr val="dk1"/>
                </a:solidFill>
                <a:latin typeface="Times New Roman"/>
                <a:ea typeface="Times New Roman"/>
                <a:cs typeface="Times New Roman"/>
                <a:sym typeface="Times New Roman"/>
              </a:rPr>
              <a:t>Entire</a:t>
            </a:r>
            <a:endParaRPr/>
          </a:p>
          <a:p>
            <a:pPr indent="0" lvl="0" marL="0" marR="0" rtl="0" algn="ctr">
              <a:spcBef>
                <a:spcPts val="1600"/>
              </a:spcBef>
              <a:spcAft>
                <a:spcPts val="0"/>
              </a:spcAft>
              <a:buNone/>
            </a:pPr>
            <a:r>
              <a:rPr b="1" lang="en" sz="3200">
                <a:solidFill>
                  <a:schemeClr val="dk1"/>
                </a:solidFill>
                <a:latin typeface="Times New Roman"/>
                <a:ea typeface="Times New Roman"/>
                <a:cs typeface="Times New Roman"/>
                <a:sym typeface="Times New Roman"/>
              </a:rPr>
              <a:t>Smooth</a:t>
            </a:r>
            <a:endParaRPr sz="48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68"/>
                                        </p:tgtEl>
                                        <p:attrNameLst>
                                          <p:attrName>style.visibility</p:attrName>
                                        </p:attrNameLst>
                                      </p:cBhvr>
                                      <p:to>
                                        <p:strVal val="visible"/>
                                      </p:to>
                                    </p:set>
                                    <p:anim calcmode="lin" valueType="num">
                                      <p:cBhvr additive="base">
                                        <p:cTn dur="500"/>
                                        <p:tgtEl>
                                          <p:spTgt spid="36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0"/>
          <p:cNvSpPr txBox="1"/>
          <p:nvPr>
            <p:ph type="title"/>
          </p:nvPr>
        </p:nvSpPr>
        <p:spPr>
          <a:xfrm>
            <a:off x="659538" y="-11"/>
            <a:ext cx="7824900" cy="992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400"/>
              <a:t>Leaf Blade Tips</a:t>
            </a:r>
            <a:endParaRPr sz="4400"/>
          </a:p>
        </p:txBody>
      </p:sp>
      <p:pic>
        <p:nvPicPr>
          <p:cNvPr descr="leaf_tips" id="375" name="Google Shape;375;p50"/>
          <p:cNvPicPr preferRelativeResize="0"/>
          <p:nvPr/>
        </p:nvPicPr>
        <p:blipFill rotWithShape="1">
          <a:blip r:embed="rId3">
            <a:alphaModFix/>
          </a:blip>
          <a:srcRect b="0" l="0" r="0" t="0"/>
          <a:stretch/>
        </p:blipFill>
        <p:spPr>
          <a:xfrm>
            <a:off x="2673137" y="1101075"/>
            <a:ext cx="3797725" cy="37380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1"/>
          <p:cNvSpPr txBox="1"/>
          <p:nvPr>
            <p:ph type="title"/>
          </p:nvPr>
        </p:nvSpPr>
        <p:spPr>
          <a:xfrm>
            <a:off x="311700" y="333769"/>
            <a:ext cx="8520600" cy="429525"/>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000"/>
              <a:t>Leaf Bases</a:t>
            </a:r>
            <a:endParaRPr sz="4000"/>
          </a:p>
        </p:txBody>
      </p:sp>
      <p:pic>
        <p:nvPicPr>
          <p:cNvPr descr="leaf_bases" id="381" name="Google Shape;381;p51"/>
          <p:cNvPicPr preferRelativeResize="0"/>
          <p:nvPr/>
        </p:nvPicPr>
        <p:blipFill rotWithShape="1">
          <a:blip r:embed="rId3">
            <a:alphaModFix/>
          </a:blip>
          <a:srcRect b="0" l="0" r="0" t="0"/>
          <a:stretch/>
        </p:blipFill>
        <p:spPr>
          <a:xfrm>
            <a:off x="2442924" y="1002275"/>
            <a:ext cx="4258150" cy="39862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85" name="Shape 385"/>
        <p:cNvGrpSpPr/>
        <p:nvPr/>
      </p:nvGrpSpPr>
      <p:grpSpPr>
        <a:xfrm>
          <a:off x="0" y="0"/>
          <a:ext cx="0" cy="0"/>
          <a:chOff x="0" y="0"/>
          <a:chExt cx="0" cy="0"/>
        </a:xfrm>
      </p:grpSpPr>
      <p:sp>
        <p:nvSpPr>
          <p:cNvPr id="386" name="Google Shape;386;p52"/>
          <p:cNvSpPr/>
          <p:nvPr/>
        </p:nvSpPr>
        <p:spPr>
          <a:xfrm>
            <a:off x="685800" y="228600"/>
            <a:ext cx="7772400" cy="8572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4400">
                <a:latin typeface="Lustria"/>
                <a:ea typeface="Lustria"/>
                <a:cs typeface="Lustria"/>
                <a:sym typeface="Lustria"/>
              </a:rPr>
              <a:t>Surface Features</a:t>
            </a:r>
            <a:endParaRPr/>
          </a:p>
        </p:txBody>
      </p:sp>
      <p:pic>
        <p:nvPicPr>
          <p:cNvPr descr="pubescence1a" id="387" name="Google Shape;387;p52"/>
          <p:cNvPicPr preferRelativeResize="0"/>
          <p:nvPr/>
        </p:nvPicPr>
        <p:blipFill rotWithShape="1">
          <a:blip r:embed="rId3">
            <a:alphaModFix/>
          </a:blip>
          <a:srcRect b="0" l="0" r="0" t="0"/>
          <a:stretch/>
        </p:blipFill>
        <p:spPr>
          <a:xfrm>
            <a:off x="456771" y="1334446"/>
            <a:ext cx="8212478" cy="1425788"/>
          </a:xfrm>
          <a:prstGeom prst="rect">
            <a:avLst/>
          </a:prstGeom>
          <a:noFill/>
          <a:ln>
            <a:noFill/>
          </a:ln>
        </p:spPr>
      </p:pic>
      <p:pic>
        <p:nvPicPr>
          <p:cNvPr descr="pubescence2a" id="388" name="Google Shape;388;p52"/>
          <p:cNvPicPr preferRelativeResize="0"/>
          <p:nvPr/>
        </p:nvPicPr>
        <p:blipFill rotWithShape="1">
          <a:blip r:embed="rId4">
            <a:alphaModFix/>
          </a:blip>
          <a:srcRect b="0" l="0" r="0" t="0"/>
          <a:stretch/>
        </p:blipFill>
        <p:spPr>
          <a:xfrm>
            <a:off x="456775" y="3067500"/>
            <a:ext cx="8212475" cy="186085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3"/>
          <p:cNvSpPr txBox="1"/>
          <p:nvPr>
            <p:ph type="title"/>
          </p:nvPr>
        </p:nvSpPr>
        <p:spPr>
          <a:xfrm>
            <a:off x="457200" y="205978"/>
            <a:ext cx="8229600" cy="85725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900"/>
              <a:t>Surface Features - Glabrous</a:t>
            </a:r>
            <a:endParaRPr sz="3900"/>
          </a:p>
        </p:txBody>
      </p:sp>
      <p:pic>
        <p:nvPicPr>
          <p:cNvPr descr="Rhus glabra MC " id="395" name="Google Shape;395;p53"/>
          <p:cNvPicPr preferRelativeResize="0"/>
          <p:nvPr/>
        </p:nvPicPr>
        <p:blipFill rotWithShape="1">
          <a:blip r:embed="rId3">
            <a:alphaModFix/>
          </a:blip>
          <a:srcRect b="0" l="0" r="0" t="0"/>
          <a:stretch/>
        </p:blipFill>
        <p:spPr>
          <a:xfrm>
            <a:off x="304800" y="2400300"/>
            <a:ext cx="8487950" cy="2203650"/>
          </a:xfrm>
          <a:prstGeom prst="rect">
            <a:avLst/>
          </a:prstGeom>
          <a:noFill/>
          <a:ln>
            <a:noFill/>
          </a:ln>
        </p:spPr>
      </p:pic>
      <p:sp>
        <p:nvSpPr>
          <p:cNvPr id="396" name="Google Shape;396;p53"/>
          <p:cNvSpPr txBox="1"/>
          <p:nvPr/>
        </p:nvSpPr>
        <p:spPr>
          <a:xfrm>
            <a:off x="2400300" y="1506175"/>
            <a:ext cx="4343400" cy="342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Glabrous: </a:t>
            </a:r>
            <a:r>
              <a:rPr lang="en" sz="2400">
                <a:solidFill>
                  <a:srgbClr val="FFFFFF"/>
                </a:solidFill>
                <a:latin typeface="Times New Roman"/>
                <a:ea typeface="Times New Roman"/>
                <a:cs typeface="Times New Roman"/>
                <a:sym typeface="Times New Roman"/>
              </a:rPr>
              <a:t>Without hairs</a:t>
            </a:r>
            <a:endParaRPr>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4"/>
          <p:cNvSpPr txBox="1"/>
          <p:nvPr>
            <p:ph type="title"/>
          </p:nvPr>
        </p:nvSpPr>
        <p:spPr>
          <a:xfrm>
            <a:off x="439938" y="228600"/>
            <a:ext cx="5609400" cy="857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500"/>
              <a:t>Thorns</a:t>
            </a:r>
            <a:endParaRPr sz="4500"/>
          </a:p>
        </p:txBody>
      </p:sp>
      <p:pic>
        <p:nvPicPr>
          <p:cNvPr descr="prickles" id="403" name="Google Shape;403;p54"/>
          <p:cNvPicPr preferRelativeResize="0"/>
          <p:nvPr/>
        </p:nvPicPr>
        <p:blipFill rotWithShape="1">
          <a:blip r:embed="rId3">
            <a:alphaModFix/>
          </a:blip>
          <a:srcRect b="29766" l="0" r="0" t="0"/>
          <a:stretch/>
        </p:blipFill>
        <p:spPr>
          <a:xfrm>
            <a:off x="6393425" y="228600"/>
            <a:ext cx="2440850" cy="4820675"/>
          </a:xfrm>
          <a:prstGeom prst="rect">
            <a:avLst/>
          </a:prstGeom>
          <a:noFill/>
          <a:ln cap="flat" cmpd="sng" w="19050">
            <a:solidFill>
              <a:srgbClr val="000000"/>
            </a:solidFill>
            <a:prstDash val="solid"/>
            <a:miter lim="800000"/>
            <a:headEnd len="sm" w="sm" type="none"/>
            <a:tailEnd len="sm" w="sm" type="none"/>
          </a:ln>
        </p:spPr>
      </p:pic>
      <p:pic>
        <p:nvPicPr>
          <p:cNvPr descr="thornes" id="404" name="Google Shape;404;p54"/>
          <p:cNvPicPr preferRelativeResize="0"/>
          <p:nvPr/>
        </p:nvPicPr>
        <p:blipFill rotWithShape="1">
          <a:blip r:embed="rId4">
            <a:alphaModFix/>
          </a:blip>
          <a:srcRect b="0" l="0" r="0" t="0"/>
          <a:stretch/>
        </p:blipFill>
        <p:spPr>
          <a:xfrm>
            <a:off x="329375" y="1440425"/>
            <a:ext cx="5830525" cy="3519500"/>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descr="http://www.life.illinois.edu/ib/335/Vegetative/roots1.jpg" id="409" name="Google Shape;409;p55"/>
          <p:cNvPicPr preferRelativeResize="0"/>
          <p:nvPr/>
        </p:nvPicPr>
        <p:blipFill rotWithShape="1">
          <a:blip r:embed="rId3">
            <a:alphaModFix/>
          </a:blip>
          <a:srcRect b="53421" l="0" r="0" t="0"/>
          <a:stretch/>
        </p:blipFill>
        <p:spPr>
          <a:xfrm>
            <a:off x="226150" y="683575"/>
            <a:ext cx="4480075" cy="3577325"/>
          </a:xfrm>
          <a:prstGeom prst="rect">
            <a:avLst/>
          </a:prstGeom>
          <a:noFill/>
          <a:ln>
            <a:noFill/>
          </a:ln>
        </p:spPr>
      </p:pic>
      <p:pic>
        <p:nvPicPr>
          <p:cNvPr descr="http://www.life.illinois.edu/ib/335/Vegetative/roots1.jpg" id="410" name="Google Shape;410;p55"/>
          <p:cNvPicPr preferRelativeResize="0"/>
          <p:nvPr/>
        </p:nvPicPr>
        <p:blipFill rotWithShape="1">
          <a:blip r:embed="rId3">
            <a:alphaModFix/>
          </a:blip>
          <a:srcRect b="0" l="0" r="0" t="48234"/>
          <a:stretch/>
        </p:blipFill>
        <p:spPr>
          <a:xfrm>
            <a:off x="4916125" y="683574"/>
            <a:ext cx="4031225" cy="357731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6"/>
          <p:cNvSpPr/>
          <p:nvPr/>
        </p:nvSpPr>
        <p:spPr>
          <a:xfrm>
            <a:off x="243150" y="280825"/>
            <a:ext cx="8657700" cy="8574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 sz="4400">
                <a:solidFill>
                  <a:srgbClr val="FFFFFF"/>
                </a:solidFill>
                <a:latin typeface="Lustria"/>
                <a:ea typeface="Lustria"/>
                <a:cs typeface="Lustria"/>
                <a:sym typeface="Lustria"/>
              </a:rPr>
              <a:t>Flower shape and arrangement</a:t>
            </a:r>
            <a:endParaRPr>
              <a:solidFill>
                <a:srgbClr val="FFFFFF"/>
              </a:solidFill>
            </a:endParaRPr>
          </a:p>
        </p:txBody>
      </p:sp>
      <p:pic>
        <p:nvPicPr>
          <p:cNvPr descr="Scan0003" id="417" name="Google Shape;417;p56"/>
          <p:cNvPicPr preferRelativeResize="0"/>
          <p:nvPr/>
        </p:nvPicPr>
        <p:blipFill rotWithShape="1">
          <a:blip r:embed="rId3">
            <a:alphaModFix/>
          </a:blip>
          <a:srcRect b="0" l="0" r="0" t="0"/>
          <a:stretch/>
        </p:blipFill>
        <p:spPr>
          <a:xfrm>
            <a:off x="4719475" y="1138214"/>
            <a:ext cx="3423242" cy="2474850"/>
          </a:xfrm>
          <a:prstGeom prst="rect">
            <a:avLst/>
          </a:prstGeom>
          <a:noFill/>
          <a:ln>
            <a:noFill/>
          </a:ln>
        </p:spPr>
      </p:pic>
      <p:pic>
        <p:nvPicPr>
          <p:cNvPr descr="http://www.fao.org/docrep/005/ac775e/AC775E15.gif" id="418" name="Google Shape;418;p56"/>
          <p:cNvPicPr preferRelativeResize="0"/>
          <p:nvPr/>
        </p:nvPicPr>
        <p:blipFill rotWithShape="1">
          <a:blip r:embed="rId4">
            <a:alphaModFix/>
          </a:blip>
          <a:srcRect b="0" l="0" r="0" t="0"/>
          <a:stretch/>
        </p:blipFill>
        <p:spPr>
          <a:xfrm>
            <a:off x="655051" y="1138225"/>
            <a:ext cx="3457134" cy="3854724"/>
          </a:xfrm>
          <a:prstGeom prst="rect">
            <a:avLst/>
          </a:prstGeom>
          <a:noFill/>
          <a:ln>
            <a:noFill/>
          </a:ln>
        </p:spPr>
      </p:pic>
      <p:sp>
        <p:nvSpPr>
          <p:cNvPr id="419" name="Google Shape;419;p56"/>
          <p:cNvSpPr txBox="1"/>
          <p:nvPr>
            <p:ph idx="1" type="body"/>
          </p:nvPr>
        </p:nvSpPr>
        <p:spPr>
          <a:xfrm>
            <a:off x="4719475" y="3735650"/>
            <a:ext cx="4082100" cy="1257300"/>
          </a:xfrm>
          <a:prstGeom prst="rect">
            <a:avLst/>
          </a:prstGeom>
          <a:noFill/>
          <a:ln>
            <a:noFill/>
          </a:ln>
        </p:spPr>
        <p:txBody>
          <a:bodyPr anchorCtr="0" anchor="t" bIns="45700" lIns="91425" spcFirstLastPara="1" rIns="91425" wrap="square" tIns="45700">
            <a:noAutofit/>
          </a:bodyPr>
          <a:lstStyle/>
          <a:p>
            <a:pPr indent="-320675" lvl="0" marL="282575" rtl="0" algn="l">
              <a:lnSpc>
                <a:spcPct val="100000"/>
              </a:lnSpc>
              <a:spcBef>
                <a:spcPts val="0"/>
              </a:spcBef>
              <a:spcAft>
                <a:spcPts val="0"/>
              </a:spcAft>
              <a:buSzPts val="2100"/>
              <a:buChar char="●"/>
            </a:pPr>
            <a:r>
              <a:rPr lang="en" sz="2400"/>
              <a:t>Regular, irregular shape</a:t>
            </a:r>
            <a:endParaRPr sz="2400"/>
          </a:p>
          <a:p>
            <a:pPr indent="-320675" lvl="0" marL="282575" rtl="0" algn="l">
              <a:lnSpc>
                <a:spcPct val="100000"/>
              </a:lnSpc>
              <a:spcBef>
                <a:spcPts val="0"/>
              </a:spcBef>
              <a:spcAft>
                <a:spcPts val="0"/>
              </a:spcAft>
              <a:buSzPts val="2100"/>
              <a:buChar char="●"/>
            </a:pPr>
            <a:r>
              <a:rPr lang="en" sz="2400"/>
              <a:t>Number of petals</a:t>
            </a:r>
            <a:endParaRPr sz="2400"/>
          </a:p>
          <a:p>
            <a:pPr indent="-320675" lvl="0" marL="282575" rtl="0" algn="l">
              <a:lnSpc>
                <a:spcPct val="100000"/>
              </a:lnSpc>
              <a:spcBef>
                <a:spcPts val="0"/>
              </a:spcBef>
              <a:spcAft>
                <a:spcPts val="0"/>
              </a:spcAft>
              <a:buSzPts val="2100"/>
              <a:buChar char="●"/>
            </a:pPr>
            <a:r>
              <a:rPr lang="en" sz="2400"/>
              <a:t>Perfect, imperfect</a:t>
            </a:r>
            <a:endParaRPr sz="2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7"/>
          <p:cNvSpPr txBox="1"/>
          <p:nvPr>
            <p:ph type="title"/>
          </p:nvPr>
        </p:nvSpPr>
        <p:spPr>
          <a:xfrm>
            <a:off x="5963275" y="342200"/>
            <a:ext cx="2912700" cy="13722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200"/>
              <a:t>Parts of a Flower</a:t>
            </a:r>
            <a:endParaRPr sz="4200"/>
          </a:p>
        </p:txBody>
      </p:sp>
      <p:sp>
        <p:nvSpPr>
          <p:cNvPr id="425" name="Google Shape;425;p57"/>
          <p:cNvSpPr txBox="1"/>
          <p:nvPr>
            <p:ph idx="1" type="body"/>
          </p:nvPr>
        </p:nvSpPr>
        <p:spPr>
          <a:xfrm>
            <a:off x="2286000" y="1714500"/>
            <a:ext cx="6197600" cy="2880122"/>
          </a:xfrm>
          <a:prstGeom prst="rect">
            <a:avLst/>
          </a:prstGeom>
          <a:noFill/>
          <a:ln>
            <a:noFill/>
          </a:ln>
        </p:spPr>
        <p:txBody>
          <a:bodyPr anchorCtr="0" anchor="t" bIns="45700" lIns="91425" spcFirstLastPara="1" rIns="91425" wrap="square" tIns="45700">
            <a:noAutofit/>
          </a:bodyPr>
          <a:lstStyle/>
          <a:p>
            <a:pPr indent="-187325" lvl="0" marL="282575" rtl="0" algn="l">
              <a:spcBef>
                <a:spcPts val="0"/>
              </a:spcBef>
              <a:spcAft>
                <a:spcPts val="1600"/>
              </a:spcAft>
              <a:buSzPts val="1500"/>
              <a:buNone/>
            </a:pPr>
            <a:r>
              <a:t/>
            </a:r>
            <a:endParaRPr/>
          </a:p>
        </p:txBody>
      </p:sp>
      <p:pic>
        <p:nvPicPr>
          <p:cNvPr descr="Image result for parts of a flower umd" id="426" name="Google Shape;426;p57"/>
          <p:cNvPicPr preferRelativeResize="0"/>
          <p:nvPr/>
        </p:nvPicPr>
        <p:blipFill rotWithShape="1">
          <a:blip r:embed="rId3">
            <a:alphaModFix/>
          </a:blip>
          <a:srcRect b="0" l="0" r="0" t="0"/>
          <a:stretch/>
        </p:blipFill>
        <p:spPr>
          <a:xfrm>
            <a:off x="260550" y="264850"/>
            <a:ext cx="5702724" cy="46113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descr="Image result for simple flower versus composite flower" id="431" name="Google Shape;431;p58"/>
          <p:cNvPicPr preferRelativeResize="0"/>
          <p:nvPr>
            <p:ph idx="4294967295" type="body"/>
          </p:nvPr>
        </p:nvPicPr>
        <p:blipFill rotWithShape="1">
          <a:blip r:embed="rId3">
            <a:alphaModFix/>
          </a:blip>
          <a:srcRect b="0" l="0" r="0" t="0"/>
          <a:stretch/>
        </p:blipFill>
        <p:spPr>
          <a:xfrm>
            <a:off x="5531825" y="1388250"/>
            <a:ext cx="3430500" cy="2367000"/>
          </a:xfrm>
          <a:prstGeom prst="rect">
            <a:avLst/>
          </a:prstGeom>
          <a:noFill/>
          <a:ln>
            <a:noFill/>
          </a:ln>
        </p:spPr>
      </p:pic>
      <p:pic>
        <p:nvPicPr>
          <p:cNvPr descr="Image result for simple flower versus composite flower" id="432" name="Google Shape;432;p58"/>
          <p:cNvPicPr preferRelativeResize="0"/>
          <p:nvPr/>
        </p:nvPicPr>
        <p:blipFill rotWithShape="1">
          <a:blip r:embed="rId4">
            <a:alphaModFix/>
          </a:blip>
          <a:srcRect b="0" l="0" r="0" t="0"/>
          <a:stretch/>
        </p:blipFill>
        <p:spPr>
          <a:xfrm>
            <a:off x="184350" y="1153352"/>
            <a:ext cx="5148263" cy="283679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9"/>
          <p:cNvSpPr txBox="1"/>
          <p:nvPr>
            <p:ph type="title"/>
          </p:nvPr>
        </p:nvSpPr>
        <p:spPr>
          <a:xfrm>
            <a:off x="4436000" y="211100"/>
            <a:ext cx="4396200" cy="8286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200"/>
              <a:t>Fruit Types</a:t>
            </a:r>
            <a:endParaRPr sz="5200"/>
          </a:p>
        </p:txBody>
      </p:sp>
      <p:pic>
        <p:nvPicPr>
          <p:cNvPr descr="fruit" id="439" name="Google Shape;439;p59"/>
          <p:cNvPicPr preferRelativeResize="0"/>
          <p:nvPr/>
        </p:nvPicPr>
        <p:blipFill rotWithShape="1">
          <a:blip r:embed="rId3">
            <a:alphaModFix/>
          </a:blip>
          <a:srcRect b="40655" l="0" r="0" t="0"/>
          <a:stretch/>
        </p:blipFill>
        <p:spPr>
          <a:xfrm>
            <a:off x="167150" y="211100"/>
            <a:ext cx="4087775" cy="4721275"/>
          </a:xfrm>
          <a:prstGeom prst="rect">
            <a:avLst/>
          </a:prstGeom>
          <a:noFill/>
          <a:ln>
            <a:noFill/>
          </a:ln>
        </p:spPr>
      </p:pic>
      <p:pic>
        <p:nvPicPr>
          <p:cNvPr descr="fruit" id="440" name="Google Shape;440;p59"/>
          <p:cNvPicPr preferRelativeResize="0"/>
          <p:nvPr/>
        </p:nvPicPr>
        <p:blipFill rotWithShape="1">
          <a:blip r:embed="rId3">
            <a:alphaModFix/>
          </a:blip>
          <a:srcRect b="-1590" l="0" r="0" t="59343"/>
          <a:stretch/>
        </p:blipFill>
        <p:spPr>
          <a:xfrm>
            <a:off x="4435998" y="1261875"/>
            <a:ext cx="4641460" cy="38179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0"/>
          <p:cNvSpPr txBox="1"/>
          <p:nvPr>
            <p:ph type="title"/>
          </p:nvPr>
        </p:nvSpPr>
        <p:spPr>
          <a:xfrm>
            <a:off x="311700" y="333780"/>
            <a:ext cx="8520600" cy="7551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000"/>
              <a:t>Berry</a:t>
            </a:r>
            <a:endParaRPr sz="5000"/>
          </a:p>
        </p:txBody>
      </p:sp>
      <p:sp>
        <p:nvSpPr>
          <p:cNvPr id="447" name="Google Shape;447;p60"/>
          <p:cNvSpPr txBox="1"/>
          <p:nvPr/>
        </p:nvSpPr>
        <p:spPr>
          <a:xfrm>
            <a:off x="311700" y="1844500"/>
            <a:ext cx="3672900" cy="173130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Fleshy fruit</a:t>
            </a:r>
            <a:endParaRPr/>
          </a:p>
          <a:p>
            <a:pPr indent="-228600" lvl="0" marL="457200" marR="0" rtl="0" algn="l">
              <a:spcBef>
                <a:spcPts val="0"/>
              </a:spcBef>
              <a:spcAft>
                <a:spcPts val="0"/>
              </a:spcAft>
              <a:buClr>
                <a:schemeClr val="dk1"/>
              </a:buClr>
              <a:buSzPts val="3600"/>
              <a:buFont typeface="Arial"/>
              <a:buNone/>
            </a:pPr>
            <a:r>
              <a:t/>
            </a:r>
            <a:endParaRPr sz="3600">
              <a:solidFill>
                <a:schemeClr val="dk1"/>
              </a:solidFill>
              <a:latin typeface="Times New Roman"/>
              <a:ea typeface="Times New Roman"/>
              <a:cs typeface="Times New Roman"/>
              <a:sym typeface="Times New Roman"/>
            </a:endParaRPr>
          </a:p>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Few to many seeds inside</a:t>
            </a:r>
            <a:endParaRPr/>
          </a:p>
        </p:txBody>
      </p:sp>
      <p:pic>
        <p:nvPicPr>
          <p:cNvPr descr="Image result for Vitis girdiana" id="448" name="Google Shape;448;p60"/>
          <p:cNvPicPr preferRelativeResize="0"/>
          <p:nvPr/>
        </p:nvPicPr>
        <p:blipFill rotWithShape="1">
          <a:blip r:embed="rId3">
            <a:alphaModFix/>
          </a:blip>
          <a:srcRect b="0" l="0" r="0" t="0"/>
          <a:stretch/>
        </p:blipFill>
        <p:spPr>
          <a:xfrm>
            <a:off x="3677250" y="1088875"/>
            <a:ext cx="2703850" cy="3787526"/>
          </a:xfrm>
          <a:prstGeom prst="rect">
            <a:avLst/>
          </a:prstGeom>
          <a:noFill/>
          <a:ln>
            <a:noFill/>
          </a:ln>
        </p:spPr>
      </p:pic>
      <p:pic>
        <p:nvPicPr>
          <p:cNvPr id="449" name="Google Shape;449;p60"/>
          <p:cNvPicPr preferRelativeResize="0"/>
          <p:nvPr/>
        </p:nvPicPr>
        <p:blipFill>
          <a:blip r:embed="rId4">
            <a:alphaModFix/>
          </a:blip>
          <a:stretch>
            <a:fillRect/>
          </a:stretch>
        </p:blipFill>
        <p:spPr>
          <a:xfrm rot="5400000">
            <a:off x="5428985" y="697736"/>
            <a:ext cx="3889500" cy="29171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1"/>
          <p:cNvSpPr txBox="1"/>
          <p:nvPr>
            <p:ph type="title"/>
          </p:nvPr>
        </p:nvSpPr>
        <p:spPr>
          <a:xfrm>
            <a:off x="262525" y="720230"/>
            <a:ext cx="8520600" cy="8052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100"/>
              <a:t>Drupe</a:t>
            </a:r>
            <a:endParaRPr sz="5100"/>
          </a:p>
        </p:txBody>
      </p:sp>
      <p:sp>
        <p:nvSpPr>
          <p:cNvPr id="456" name="Google Shape;456;p61"/>
          <p:cNvSpPr txBox="1"/>
          <p:nvPr/>
        </p:nvSpPr>
        <p:spPr>
          <a:xfrm>
            <a:off x="656648" y="2074000"/>
            <a:ext cx="4470900" cy="173130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Fleshy fruit</a:t>
            </a:r>
            <a:endParaRPr/>
          </a:p>
          <a:p>
            <a:pPr indent="-228600" lvl="0" marL="457200" marR="0" rtl="0" algn="l">
              <a:spcBef>
                <a:spcPts val="0"/>
              </a:spcBef>
              <a:spcAft>
                <a:spcPts val="0"/>
              </a:spcAft>
              <a:buClr>
                <a:schemeClr val="dk1"/>
              </a:buClr>
              <a:buSzPts val="3600"/>
              <a:buFont typeface="Arial"/>
              <a:buNone/>
            </a:pPr>
            <a:r>
              <a:t/>
            </a:r>
            <a:endParaRPr sz="3600">
              <a:solidFill>
                <a:schemeClr val="dk1"/>
              </a:solidFill>
              <a:latin typeface="Times New Roman"/>
              <a:ea typeface="Times New Roman"/>
              <a:cs typeface="Times New Roman"/>
              <a:sym typeface="Times New Roman"/>
            </a:endParaRPr>
          </a:p>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One seed inside</a:t>
            </a:r>
            <a:endParaRPr/>
          </a:p>
        </p:txBody>
      </p:sp>
      <p:sp>
        <p:nvSpPr>
          <p:cNvPr id="457" name="Google Shape;457;p61"/>
          <p:cNvSpPr txBox="1"/>
          <p:nvPr/>
        </p:nvSpPr>
        <p:spPr>
          <a:xfrm>
            <a:off x="5181613" y="4261623"/>
            <a:ext cx="3657600" cy="285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i="1" sz="1800">
              <a:solidFill>
                <a:schemeClr val="dk1"/>
              </a:solidFill>
              <a:latin typeface="Lustria"/>
              <a:ea typeface="Lustria"/>
              <a:cs typeface="Lustria"/>
              <a:sym typeface="Lustria"/>
            </a:endParaRPr>
          </a:p>
        </p:txBody>
      </p:sp>
      <p:pic>
        <p:nvPicPr>
          <p:cNvPr id="458" name="Google Shape;458;p61"/>
          <p:cNvPicPr preferRelativeResize="0"/>
          <p:nvPr/>
        </p:nvPicPr>
        <p:blipFill>
          <a:blip r:embed="rId3">
            <a:alphaModFix/>
          </a:blip>
          <a:stretch>
            <a:fillRect/>
          </a:stretch>
        </p:blipFill>
        <p:spPr>
          <a:xfrm>
            <a:off x="5452023" y="201234"/>
            <a:ext cx="2969325" cy="4741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2"/>
          <p:cNvSpPr txBox="1"/>
          <p:nvPr>
            <p:ph type="title"/>
          </p:nvPr>
        </p:nvSpPr>
        <p:spPr>
          <a:xfrm>
            <a:off x="311700" y="333777"/>
            <a:ext cx="8520600" cy="6003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5000"/>
              <a:t>Legume</a:t>
            </a:r>
            <a:endParaRPr sz="5000"/>
          </a:p>
        </p:txBody>
      </p:sp>
      <p:sp>
        <p:nvSpPr>
          <p:cNvPr id="464" name="Google Shape;464;p62"/>
          <p:cNvSpPr txBox="1"/>
          <p:nvPr/>
        </p:nvSpPr>
        <p:spPr>
          <a:xfrm>
            <a:off x="304800" y="2000250"/>
            <a:ext cx="47490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3600">
                <a:solidFill>
                  <a:schemeClr val="dk1"/>
                </a:solidFill>
                <a:latin typeface="Times New Roman"/>
                <a:ea typeface="Times New Roman"/>
                <a:cs typeface="Times New Roman"/>
                <a:sym typeface="Times New Roman"/>
              </a:rPr>
              <a:t>Dry fruit with two seams in the outer wall</a:t>
            </a:r>
            <a:endParaRPr/>
          </a:p>
        </p:txBody>
      </p:sp>
      <p:pic>
        <p:nvPicPr>
          <p:cNvPr id="465" name="Google Shape;465;p62"/>
          <p:cNvPicPr preferRelativeResize="0"/>
          <p:nvPr/>
        </p:nvPicPr>
        <p:blipFill>
          <a:blip r:embed="rId3">
            <a:alphaModFix/>
          </a:blip>
          <a:stretch>
            <a:fillRect/>
          </a:stretch>
        </p:blipFill>
        <p:spPr>
          <a:xfrm>
            <a:off x="5206200" y="1086477"/>
            <a:ext cx="3785400" cy="352462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3"/>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You are going to do a scientific drawing of your plant with labels</a:t>
            </a:r>
            <a:endParaRPr/>
          </a:p>
        </p:txBody>
      </p:sp>
      <p:sp>
        <p:nvSpPr>
          <p:cNvPr id="471" name="Google Shape;471;p63"/>
          <p:cNvSpPr txBox="1"/>
          <p:nvPr>
            <p:ph idx="1" type="body"/>
          </p:nvPr>
        </p:nvSpPr>
        <p:spPr>
          <a:xfrm>
            <a:off x="4572000" y="1489825"/>
            <a:ext cx="41841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are going to go back to your plant and do a line drawing with pencil.</a:t>
            </a:r>
            <a:endParaRPr/>
          </a:p>
          <a:p>
            <a:pPr indent="0" lvl="0" marL="0" rtl="0" algn="l">
              <a:spcBef>
                <a:spcPts val="1600"/>
              </a:spcBef>
              <a:spcAft>
                <a:spcPts val="0"/>
              </a:spcAft>
              <a:buNone/>
            </a:pPr>
            <a:r>
              <a:rPr lang="en"/>
              <a:t>You will label as much of your plant as you can.</a:t>
            </a:r>
            <a:endParaRPr/>
          </a:p>
          <a:p>
            <a:pPr indent="0" lvl="0" marL="0" rtl="0" algn="l">
              <a:spcBef>
                <a:spcPts val="1600"/>
              </a:spcBef>
              <a:spcAft>
                <a:spcPts val="0"/>
              </a:spcAft>
              <a:buNone/>
            </a:pPr>
            <a:r>
              <a:rPr lang="en"/>
              <a:t>If you can, find leaves, stem, roots, flowers, and fruit or seeds. </a:t>
            </a:r>
            <a:endParaRPr/>
          </a:p>
          <a:p>
            <a:pPr indent="0" lvl="0" marL="0" rtl="0" algn="l">
              <a:spcBef>
                <a:spcPts val="1600"/>
              </a:spcBef>
              <a:spcAft>
                <a:spcPts val="1600"/>
              </a:spcAft>
              <a:buNone/>
            </a:pPr>
            <a:r>
              <a:rPr lang="en"/>
              <a:t>Have fun!</a:t>
            </a:r>
            <a:endParaRPr/>
          </a:p>
        </p:txBody>
      </p:sp>
      <p:pic>
        <p:nvPicPr>
          <p:cNvPr id="472" name="Google Shape;472;p63"/>
          <p:cNvPicPr preferRelativeResize="0"/>
          <p:nvPr/>
        </p:nvPicPr>
        <p:blipFill>
          <a:blip r:embed="rId3">
            <a:alphaModFix/>
          </a:blip>
          <a:stretch>
            <a:fillRect/>
          </a:stretch>
        </p:blipFill>
        <p:spPr>
          <a:xfrm>
            <a:off x="955100" y="1317650"/>
            <a:ext cx="3020606" cy="3694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