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Amatic SC"/>
      <p:regular r:id="rId24"/>
      <p:bold r:id="rId25"/>
    </p:embeddedFont>
    <p:embeddedFont>
      <p:font typeface="Source Code Pro"/>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AmaticSC-regular.fntdata"/><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SourceCodePro-regular.fntdata"/><Relationship Id="rId25" Type="http://schemas.openxmlformats.org/officeDocument/2006/relationships/font" Target="fonts/AmaticSC-bold.fntdata"/><Relationship Id="rId28" Type="http://schemas.openxmlformats.org/officeDocument/2006/relationships/font" Target="fonts/SourceCodePro-italic.fntdata"/><Relationship Id="rId27" Type="http://schemas.openxmlformats.org/officeDocument/2006/relationships/font" Target="fonts/SourceCodePro-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SourceCodePro-boldItalic.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9163e3258d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9163e3258d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9163e3258d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9163e3258d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9163e3258d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9163e3258d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9163e3258d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9163e3258d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9163e3258d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9163e3258d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9163e3258d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9163e3258d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9163e3258d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9163e3258d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Birds with shared characteristics can be put into larger groups. For instance, ducks have similar body shapes, feet, and beaks to other birds like geese and swans.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9163e3258d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9163e3258d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are some other groups of birds that are helpful to learn.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9163e3258d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9163e3258d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to teachers: owls are considered bad omens to some Native tribes/pueblos. You may want to skip this slide if you have any concerns.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9163e3258d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9163e3258d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9163e3258d_0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9163e3258d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birds usually eat seeds, berries, or insects. Very large group with lots of different types of birds.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9163e3258d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9163e3258d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Usually on the larger side, size-wise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9163e3258d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9163e3258d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Every winter, tens of thousands of Sandhill Cranes migrate to New Mexico. This is one of the largest populations of Sandhill Cranes in the world. You can see them along the Rio Grande, especially south of Albuquerque. In November, the annual International Crane Festival is held at Bosque Del Apache National Wildlife Refuge in Socorro.</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9163e3258d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9163e3258d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9163e3258d_0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9163e3258d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9163e3258d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9163e3258d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Silhouette answers: left- penguin, top right- toucan, bottom center- cockatoo</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try to observe which types of birds are found in your yard/schoolyard</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9163e3258d_0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9163e3258d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1600"/>
              </a:spcBef>
              <a:spcAft>
                <a:spcPts val="0"/>
              </a:spcAft>
              <a:buClr>
                <a:schemeClr val="accent1"/>
              </a:buClr>
              <a:buSzPts val="1400"/>
              <a:buChar char="○"/>
              <a:defRPr>
                <a:solidFill>
                  <a:schemeClr val="accent1"/>
                </a:solidFill>
                <a:highlight>
                  <a:schemeClr val="lt1"/>
                </a:highlight>
              </a:defRPr>
            </a:lvl2pPr>
            <a:lvl3pPr indent="-317500" lvl="2" marL="1371600">
              <a:spcBef>
                <a:spcPts val="1600"/>
              </a:spcBef>
              <a:spcAft>
                <a:spcPts val="0"/>
              </a:spcAft>
              <a:buClr>
                <a:schemeClr val="accent1"/>
              </a:buClr>
              <a:buSzPts val="1400"/>
              <a:buChar char="■"/>
              <a:defRPr>
                <a:solidFill>
                  <a:schemeClr val="accent1"/>
                </a:solidFill>
                <a:highlight>
                  <a:schemeClr val="lt1"/>
                </a:highlight>
              </a:defRPr>
            </a:lvl3pPr>
            <a:lvl4pPr indent="-317500" lvl="3" marL="1828800">
              <a:spcBef>
                <a:spcPts val="1600"/>
              </a:spcBef>
              <a:spcAft>
                <a:spcPts val="0"/>
              </a:spcAft>
              <a:buClr>
                <a:schemeClr val="accent1"/>
              </a:buClr>
              <a:buSzPts val="1400"/>
              <a:buChar char="●"/>
              <a:defRPr>
                <a:solidFill>
                  <a:schemeClr val="accent1"/>
                </a:solidFill>
                <a:highlight>
                  <a:schemeClr val="lt1"/>
                </a:highlight>
              </a:defRPr>
            </a:lvl4pPr>
            <a:lvl5pPr indent="-317500" lvl="4" marL="2286000">
              <a:spcBef>
                <a:spcPts val="1600"/>
              </a:spcBef>
              <a:spcAft>
                <a:spcPts val="0"/>
              </a:spcAft>
              <a:buClr>
                <a:schemeClr val="accent1"/>
              </a:buClr>
              <a:buSzPts val="1400"/>
              <a:buChar char="○"/>
              <a:defRPr>
                <a:solidFill>
                  <a:schemeClr val="accent1"/>
                </a:solidFill>
                <a:highlight>
                  <a:schemeClr val="lt1"/>
                </a:highlight>
              </a:defRPr>
            </a:lvl5pPr>
            <a:lvl6pPr indent="-317500" lvl="5" marL="2743200">
              <a:spcBef>
                <a:spcPts val="1600"/>
              </a:spcBef>
              <a:spcAft>
                <a:spcPts val="0"/>
              </a:spcAft>
              <a:buClr>
                <a:schemeClr val="accent1"/>
              </a:buClr>
              <a:buSzPts val="1400"/>
              <a:buChar char="■"/>
              <a:defRPr>
                <a:solidFill>
                  <a:schemeClr val="accent1"/>
                </a:solidFill>
                <a:highlight>
                  <a:schemeClr val="lt1"/>
                </a:highlight>
              </a:defRPr>
            </a:lvl6pPr>
            <a:lvl7pPr indent="-317500" lvl="6" marL="3200400">
              <a:spcBef>
                <a:spcPts val="1600"/>
              </a:spcBef>
              <a:spcAft>
                <a:spcPts val="0"/>
              </a:spcAft>
              <a:buClr>
                <a:schemeClr val="accent1"/>
              </a:buClr>
              <a:buSzPts val="1400"/>
              <a:buChar char="●"/>
              <a:defRPr>
                <a:solidFill>
                  <a:schemeClr val="accent1"/>
                </a:solidFill>
                <a:highlight>
                  <a:schemeClr val="lt1"/>
                </a:highlight>
              </a:defRPr>
            </a:lvl7pPr>
            <a:lvl8pPr indent="-317500" lvl="7" marL="3657600">
              <a:spcBef>
                <a:spcPts val="1600"/>
              </a:spcBef>
              <a:spcAft>
                <a:spcPts val="0"/>
              </a:spcAft>
              <a:buClr>
                <a:schemeClr val="accent1"/>
              </a:buClr>
              <a:buSzPts val="1400"/>
              <a:buChar char="○"/>
              <a:defRPr>
                <a:solidFill>
                  <a:schemeClr val="accent1"/>
                </a:solidFill>
                <a:highlight>
                  <a:schemeClr val="lt1"/>
                </a:highlight>
              </a:defRPr>
            </a:lvl8pPr>
            <a:lvl9pPr indent="-317500" lvl="8" marL="4114800">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27.png"/><Relationship Id="rId5" Type="http://schemas.openxmlformats.org/officeDocument/2006/relationships/image" Target="../media/image10.png"/><Relationship Id="rId6" Type="http://schemas.openxmlformats.org/officeDocument/2006/relationships/image" Target="../media/image3.png"/><Relationship Id="rId7" Type="http://schemas.openxmlformats.org/officeDocument/2006/relationships/image" Target="../media/image3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41.jpg"/><Relationship Id="rId5" Type="http://schemas.openxmlformats.org/officeDocument/2006/relationships/image" Target="../media/image48.jpg"/><Relationship Id="rId6" Type="http://schemas.openxmlformats.org/officeDocument/2006/relationships/image" Target="../media/image31.jpg"/><Relationship Id="rId7" Type="http://schemas.openxmlformats.org/officeDocument/2006/relationships/image" Target="../media/image4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15.jpg"/><Relationship Id="rId4" Type="http://schemas.openxmlformats.org/officeDocument/2006/relationships/image" Target="../media/image32.png"/><Relationship Id="rId5" Type="http://schemas.openxmlformats.org/officeDocument/2006/relationships/image" Target="../media/image11.png"/><Relationship Id="rId6" Type="http://schemas.openxmlformats.org/officeDocument/2006/relationships/image" Target="../media/image2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44.jpg"/><Relationship Id="rId4" Type="http://schemas.openxmlformats.org/officeDocument/2006/relationships/image" Target="../media/image19.jpg"/><Relationship Id="rId5"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23.png"/><Relationship Id="rId5" Type="http://schemas.openxmlformats.org/officeDocument/2006/relationships/image" Target="../media/image18.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40.jpg"/><Relationship Id="rId4" Type="http://schemas.openxmlformats.org/officeDocument/2006/relationships/image" Target="../media/image42.jpg"/><Relationship Id="rId5" Type="http://schemas.openxmlformats.org/officeDocument/2006/relationships/image" Target="../media/image24.jpg"/><Relationship Id="rId6" Type="http://schemas.openxmlformats.org/officeDocument/2006/relationships/image" Target="../media/image2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43.jpg"/><Relationship Id="rId4" Type="http://schemas.openxmlformats.org/officeDocument/2006/relationships/image" Target="../media/image49.jpg"/><Relationship Id="rId5" Type="http://schemas.openxmlformats.org/officeDocument/2006/relationships/image" Target="../media/image28.jpg"/><Relationship Id="rId6" Type="http://schemas.openxmlformats.org/officeDocument/2006/relationships/image" Target="../media/image33.png"/><Relationship Id="rId7"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45.jpg"/><Relationship Id="rId4" Type="http://schemas.openxmlformats.org/officeDocument/2006/relationships/image" Target="../media/image29.png"/><Relationship Id="rId5"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50.png"/><Relationship Id="rId4" Type="http://schemas.openxmlformats.org/officeDocument/2006/relationships/image" Target="../media/image35.png"/><Relationship Id="rId5" Type="http://schemas.openxmlformats.org/officeDocument/2006/relationships/image" Target="../media/image5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34.png"/><Relationship Id="rId4" Type="http://schemas.openxmlformats.org/officeDocument/2006/relationships/image" Target="../media/image36.png"/><Relationship Id="rId5" Type="http://schemas.openxmlformats.org/officeDocument/2006/relationships/image" Target="../media/image3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46.jpg"/><Relationship Id="rId4" Type="http://schemas.openxmlformats.org/officeDocument/2006/relationships/hyperlink" Target="https://www.audubon.org/bird-guide" TargetMode="External"/><Relationship Id="rId5" Type="http://schemas.openxmlformats.org/officeDocument/2006/relationships/hyperlink" Target="https://www.audubon.org/es/guia-de-aves" TargetMode="External"/><Relationship Id="rId6" Type="http://schemas.openxmlformats.org/officeDocument/2006/relationships/hyperlink" Target="https://www.audubon.org/app" TargetMode="External"/><Relationship Id="rId7" Type="http://schemas.openxmlformats.org/officeDocument/2006/relationships/hyperlink" Target="https://merlin.allaboutbirds.org/" TargetMode="External"/><Relationship Id="rId8"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Learning Types of Birds</a:t>
            </a:r>
            <a:endParaRPr/>
          </a:p>
        </p:txBody>
      </p:sp>
      <p:pic>
        <p:nvPicPr>
          <p:cNvPr id="57" name="Google Shape;57;p13"/>
          <p:cNvPicPr preferRelativeResize="0"/>
          <p:nvPr/>
        </p:nvPicPr>
        <p:blipFill>
          <a:blip r:embed="rId3">
            <a:alphaModFix/>
          </a:blip>
          <a:stretch>
            <a:fillRect/>
          </a:stretch>
        </p:blipFill>
        <p:spPr>
          <a:xfrm>
            <a:off x="2771938" y="4017300"/>
            <a:ext cx="3600119" cy="5603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do we recognize someone?</a:t>
            </a:r>
            <a:endParaRPr/>
          </a:p>
        </p:txBody>
      </p:sp>
      <p:sp>
        <p:nvSpPr>
          <p:cNvPr id="63" name="Google Shape;63;p1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solidFill>
                  <a:srgbClr val="000000"/>
                </a:solidFill>
                <a:latin typeface="Arial"/>
                <a:ea typeface="Arial"/>
                <a:cs typeface="Arial"/>
                <a:sym typeface="Arial"/>
              </a:rPr>
              <a:t>How do we recognize the people in our lives?</a:t>
            </a:r>
            <a:endParaRPr sz="17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n" sz="1700">
                <a:solidFill>
                  <a:srgbClr val="000000"/>
                </a:solidFill>
                <a:latin typeface="Arial"/>
                <a:ea typeface="Arial"/>
                <a:cs typeface="Arial"/>
                <a:sym typeface="Arial"/>
              </a:rPr>
              <a:t>How do you know I am me, and not someone else? </a:t>
            </a:r>
            <a:endParaRPr sz="17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n" sz="1700">
                <a:solidFill>
                  <a:srgbClr val="000000"/>
                </a:solidFill>
                <a:latin typeface="Arial"/>
                <a:ea typeface="Arial"/>
                <a:cs typeface="Arial"/>
                <a:sym typeface="Arial"/>
              </a:rPr>
              <a:t>How would you be able to tell the difference between a child and an adult?</a:t>
            </a:r>
            <a:endParaRPr sz="17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t/>
            </a:r>
            <a:endParaRPr sz="17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n" sz="1700">
                <a:solidFill>
                  <a:srgbClr val="000000"/>
                </a:solidFill>
                <a:latin typeface="Arial"/>
                <a:ea typeface="Arial"/>
                <a:cs typeface="Arial"/>
                <a:sym typeface="Arial"/>
              </a:rPr>
              <a:t>Make a list of clues that help us recognize someone:</a:t>
            </a:r>
            <a:endParaRPr sz="1700">
              <a:solidFill>
                <a:srgbClr val="000000"/>
              </a:solidFill>
              <a:latin typeface="Arial"/>
              <a:ea typeface="Arial"/>
              <a:cs typeface="Arial"/>
              <a:sym typeface="Arial"/>
            </a:endParaRPr>
          </a:p>
          <a:p>
            <a:pPr indent="-336550" lvl="0" marL="457200" rtl="0" algn="l">
              <a:lnSpc>
                <a:spcPct val="100000"/>
              </a:lnSpc>
              <a:spcBef>
                <a:spcPts val="0"/>
              </a:spcBef>
              <a:spcAft>
                <a:spcPts val="0"/>
              </a:spcAft>
              <a:buClr>
                <a:srgbClr val="000000"/>
              </a:buClr>
              <a:buSzPts val="1700"/>
              <a:buFont typeface="Arial"/>
              <a:buChar char="●"/>
            </a:pPr>
            <a:r>
              <a:rPr lang="en" sz="1700">
                <a:solidFill>
                  <a:srgbClr val="000000"/>
                </a:solidFill>
                <a:latin typeface="Arial"/>
                <a:ea typeface="Arial"/>
                <a:cs typeface="Arial"/>
                <a:sym typeface="Arial"/>
              </a:rPr>
              <a:t>____________</a:t>
            </a:r>
            <a:endParaRPr sz="1700">
              <a:solidFill>
                <a:srgbClr val="000000"/>
              </a:solidFill>
              <a:latin typeface="Arial"/>
              <a:ea typeface="Arial"/>
              <a:cs typeface="Arial"/>
              <a:sym typeface="Arial"/>
            </a:endParaRPr>
          </a:p>
          <a:p>
            <a:pPr indent="-336550" lvl="0" marL="457200" rtl="0" algn="l">
              <a:lnSpc>
                <a:spcPct val="100000"/>
              </a:lnSpc>
              <a:spcBef>
                <a:spcPts val="0"/>
              </a:spcBef>
              <a:spcAft>
                <a:spcPts val="0"/>
              </a:spcAft>
              <a:buClr>
                <a:srgbClr val="000000"/>
              </a:buClr>
              <a:buSzPts val="1700"/>
              <a:buFont typeface="Arial"/>
              <a:buChar char="●"/>
            </a:pPr>
            <a:r>
              <a:rPr lang="en" sz="1700">
                <a:solidFill>
                  <a:srgbClr val="000000"/>
                </a:solidFill>
                <a:latin typeface="Arial"/>
                <a:ea typeface="Arial"/>
                <a:cs typeface="Arial"/>
                <a:sym typeface="Arial"/>
              </a:rPr>
              <a:t>____________</a:t>
            </a:r>
            <a:endParaRPr sz="1700">
              <a:solidFill>
                <a:srgbClr val="000000"/>
              </a:solidFill>
              <a:latin typeface="Arial"/>
              <a:ea typeface="Arial"/>
              <a:cs typeface="Arial"/>
              <a:sym typeface="Arial"/>
            </a:endParaRPr>
          </a:p>
          <a:p>
            <a:pPr indent="-336550" lvl="0" marL="457200" rtl="0" algn="l">
              <a:lnSpc>
                <a:spcPct val="100000"/>
              </a:lnSpc>
              <a:spcBef>
                <a:spcPts val="0"/>
              </a:spcBef>
              <a:spcAft>
                <a:spcPts val="0"/>
              </a:spcAft>
              <a:buClr>
                <a:srgbClr val="000000"/>
              </a:buClr>
              <a:buSzPts val="1700"/>
              <a:buFont typeface="Arial"/>
              <a:buChar char="●"/>
            </a:pPr>
            <a:r>
              <a:rPr lang="en" sz="1700">
                <a:solidFill>
                  <a:srgbClr val="000000"/>
                </a:solidFill>
                <a:latin typeface="Arial"/>
                <a:ea typeface="Arial"/>
                <a:cs typeface="Arial"/>
                <a:sym typeface="Arial"/>
              </a:rPr>
              <a:t>____________</a:t>
            </a:r>
            <a:endParaRPr sz="17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t/>
            </a:r>
            <a:endParaRPr sz="17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en" sz="1700">
                <a:solidFill>
                  <a:srgbClr val="000000"/>
                </a:solidFill>
                <a:latin typeface="Arial"/>
                <a:ea typeface="Arial"/>
                <a:cs typeface="Arial"/>
                <a:sym typeface="Arial"/>
              </a:rPr>
              <a:t>Now, try to sort the people in your class!</a:t>
            </a:r>
            <a:endParaRPr sz="1700">
              <a:solidFill>
                <a:srgbClr val="000000"/>
              </a:solidFill>
              <a:latin typeface="Arial"/>
              <a:ea typeface="Arial"/>
              <a:cs typeface="Arial"/>
              <a:sym typeface="Arial"/>
            </a:endParaRPr>
          </a:p>
        </p:txBody>
      </p:sp>
      <p:pic>
        <p:nvPicPr>
          <p:cNvPr id="64" name="Google Shape;64;p14"/>
          <p:cNvPicPr preferRelativeResize="0"/>
          <p:nvPr/>
        </p:nvPicPr>
        <p:blipFill>
          <a:blip r:embed="rId3">
            <a:alphaModFix/>
          </a:blip>
          <a:stretch>
            <a:fillRect/>
          </a:stretch>
        </p:blipFill>
        <p:spPr>
          <a:xfrm>
            <a:off x="5668525" y="2420475"/>
            <a:ext cx="3010375" cy="2077175"/>
          </a:xfrm>
          <a:prstGeom prst="rect">
            <a:avLst/>
          </a:prstGeom>
          <a:noFill/>
          <a:ln>
            <a:noFill/>
          </a:ln>
        </p:spPr>
      </p:pic>
    </p:spTree>
  </p:cSld>
  <p:clrMapOvr>
    <a:masterClrMapping/>
  </p:clrMapOvr>
  <mc:AlternateContent>
    <mc:Choice Requires="p14">
      <p:transition spd="med">
        <p14:flip dir="l"/>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528775" y="2896225"/>
            <a:ext cx="5618700" cy="169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Silhouette:</a:t>
            </a:r>
            <a:endParaRPr>
              <a:solidFill>
                <a:srgbClr val="FFFFFF"/>
              </a:solidFill>
            </a:endParaRPr>
          </a:p>
          <a:p>
            <a:pPr indent="0" lvl="0" marL="0" rtl="0" algn="l">
              <a:spcBef>
                <a:spcPts val="0"/>
              </a:spcBef>
              <a:spcAft>
                <a:spcPts val="0"/>
              </a:spcAft>
              <a:buNone/>
            </a:pPr>
            <a:r>
              <a:rPr b="0" lang="en" sz="1700">
                <a:solidFill>
                  <a:srgbClr val="FFFFFF"/>
                </a:solidFill>
                <a:latin typeface="Calibri"/>
                <a:ea typeface="Calibri"/>
                <a:cs typeface="Calibri"/>
                <a:sym typeface="Calibri"/>
              </a:rPr>
              <a:t>the dark shape and outline of an object, similar to a shadow</a:t>
            </a:r>
            <a:endParaRPr sz="6500">
              <a:solidFill>
                <a:srgbClr val="FFFFFF"/>
              </a:solidFill>
            </a:endParaRPr>
          </a:p>
        </p:txBody>
      </p:sp>
      <p:pic>
        <p:nvPicPr>
          <p:cNvPr id="70" name="Google Shape;70;p15"/>
          <p:cNvPicPr preferRelativeResize="0"/>
          <p:nvPr/>
        </p:nvPicPr>
        <p:blipFill>
          <a:blip r:embed="rId3">
            <a:alphaModFix/>
          </a:blip>
          <a:stretch>
            <a:fillRect/>
          </a:stretch>
        </p:blipFill>
        <p:spPr>
          <a:xfrm>
            <a:off x="1486307" y="1242638"/>
            <a:ext cx="1604743" cy="1598325"/>
          </a:xfrm>
          <a:prstGeom prst="rect">
            <a:avLst/>
          </a:prstGeom>
          <a:noFill/>
          <a:ln>
            <a:noFill/>
          </a:ln>
        </p:spPr>
      </p:pic>
      <p:pic>
        <p:nvPicPr>
          <p:cNvPr id="71" name="Google Shape;71;p15"/>
          <p:cNvPicPr preferRelativeResize="0"/>
          <p:nvPr/>
        </p:nvPicPr>
        <p:blipFill>
          <a:blip r:embed="rId4">
            <a:alphaModFix/>
          </a:blip>
          <a:stretch>
            <a:fillRect/>
          </a:stretch>
        </p:blipFill>
        <p:spPr>
          <a:xfrm>
            <a:off x="6214125" y="1397388"/>
            <a:ext cx="1443575" cy="1443575"/>
          </a:xfrm>
          <a:prstGeom prst="rect">
            <a:avLst/>
          </a:prstGeom>
          <a:noFill/>
          <a:ln>
            <a:noFill/>
          </a:ln>
        </p:spPr>
      </p:pic>
      <p:pic>
        <p:nvPicPr>
          <p:cNvPr id="72" name="Google Shape;72;p15"/>
          <p:cNvPicPr preferRelativeResize="0"/>
          <p:nvPr/>
        </p:nvPicPr>
        <p:blipFill>
          <a:blip r:embed="rId5">
            <a:alphaModFix/>
          </a:blip>
          <a:stretch>
            <a:fillRect/>
          </a:stretch>
        </p:blipFill>
        <p:spPr>
          <a:xfrm>
            <a:off x="3646694" y="1242637"/>
            <a:ext cx="2251774" cy="1598325"/>
          </a:xfrm>
          <a:prstGeom prst="rect">
            <a:avLst/>
          </a:prstGeom>
          <a:noFill/>
          <a:ln>
            <a:noFill/>
          </a:ln>
        </p:spPr>
      </p:pic>
      <p:sp>
        <p:nvSpPr>
          <p:cNvPr id="73" name="Google Shape;73;p15"/>
          <p:cNvSpPr txBox="1"/>
          <p:nvPr/>
        </p:nvSpPr>
        <p:spPr>
          <a:xfrm>
            <a:off x="528775" y="444650"/>
            <a:ext cx="8160000" cy="67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Source Code Pro"/>
                <a:ea typeface="Source Code Pro"/>
                <a:cs typeface="Source Code Pro"/>
                <a:sym typeface="Source Code Pro"/>
              </a:rPr>
              <a:t>Just like people, we can use body shapes and </a:t>
            </a:r>
            <a:r>
              <a:rPr i="1" lang="en">
                <a:latin typeface="Source Code Pro"/>
                <a:ea typeface="Source Code Pro"/>
                <a:cs typeface="Source Code Pro"/>
                <a:sym typeface="Source Code Pro"/>
              </a:rPr>
              <a:t>silhouettes </a:t>
            </a:r>
            <a:br>
              <a:rPr lang="en">
                <a:latin typeface="Source Code Pro"/>
                <a:ea typeface="Source Code Pro"/>
                <a:cs typeface="Source Code Pro"/>
                <a:sym typeface="Source Code Pro"/>
              </a:rPr>
            </a:br>
            <a:r>
              <a:rPr lang="en">
                <a:latin typeface="Source Code Pro"/>
                <a:ea typeface="Source Code Pro"/>
                <a:cs typeface="Source Code Pro"/>
                <a:sym typeface="Source Code Pro"/>
              </a:rPr>
              <a:t>to recognize and sort birds into groups!</a:t>
            </a:r>
            <a:endParaRPr>
              <a:latin typeface="Source Code Pro"/>
              <a:ea typeface="Source Code Pro"/>
              <a:cs typeface="Source Code Pro"/>
              <a:sym typeface="Source Code Pro"/>
            </a:endParaRPr>
          </a:p>
        </p:txBody>
      </p:sp>
    </p:spTree>
  </p:cSld>
  <p:clrMapOvr>
    <a:masterClrMapping/>
  </p:clrMapOvr>
  <mc:AlternateContent>
    <mc:Choice Requires="p14">
      <p:transition spd="slow" p14:dur="1000">
        <p14:flip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p16"/>
          <p:cNvPicPr preferRelativeResize="0"/>
          <p:nvPr/>
        </p:nvPicPr>
        <p:blipFill>
          <a:blip r:embed="rId3">
            <a:alphaModFix/>
          </a:blip>
          <a:stretch>
            <a:fillRect/>
          </a:stretch>
        </p:blipFill>
        <p:spPr>
          <a:xfrm>
            <a:off x="2716862" y="884450"/>
            <a:ext cx="3710275" cy="2650200"/>
          </a:xfrm>
          <a:prstGeom prst="rect">
            <a:avLst/>
          </a:prstGeom>
          <a:noFill/>
          <a:ln>
            <a:noFill/>
          </a:ln>
        </p:spPr>
      </p:pic>
      <p:sp>
        <p:nvSpPr>
          <p:cNvPr id="79" name="Google Shape;79;p16"/>
          <p:cNvSpPr txBox="1"/>
          <p:nvPr>
            <p:ph type="title"/>
          </p:nvPr>
        </p:nvSpPr>
        <p:spPr>
          <a:xfrm>
            <a:off x="602400" y="3696850"/>
            <a:ext cx="7939200" cy="809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What kind of bird is this? How do you know?</a:t>
            </a:r>
            <a:endParaRPr/>
          </a:p>
        </p:txBody>
      </p:sp>
    </p:spTree>
  </p:cSld>
  <p:clrMapOvr>
    <a:masterClrMapping/>
  </p:clrMapOvr>
  <mc:AlternateContent>
    <mc:Choice Requires="p14">
      <p:transition spd="slow" p14:dur="1000">
        <p14:flip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ph idx="1" type="body"/>
          </p:nvPr>
        </p:nvSpPr>
        <p:spPr>
          <a:xfrm>
            <a:off x="615750" y="3725850"/>
            <a:ext cx="7912500" cy="598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200"/>
              <a:t>hummingbird</a:t>
            </a:r>
            <a:endParaRPr sz="3200"/>
          </a:p>
        </p:txBody>
      </p:sp>
      <p:pic>
        <p:nvPicPr>
          <p:cNvPr id="85" name="Google Shape;85;p17"/>
          <p:cNvPicPr preferRelativeResize="0"/>
          <p:nvPr/>
        </p:nvPicPr>
        <p:blipFill>
          <a:blip r:embed="rId3">
            <a:alphaModFix/>
          </a:blip>
          <a:stretch>
            <a:fillRect/>
          </a:stretch>
        </p:blipFill>
        <p:spPr>
          <a:xfrm>
            <a:off x="464825" y="669150"/>
            <a:ext cx="3942325" cy="2815950"/>
          </a:xfrm>
          <a:prstGeom prst="rect">
            <a:avLst/>
          </a:prstGeom>
          <a:noFill/>
          <a:ln>
            <a:noFill/>
          </a:ln>
        </p:spPr>
      </p:pic>
      <p:pic>
        <p:nvPicPr>
          <p:cNvPr id="86" name="Google Shape;86;p17"/>
          <p:cNvPicPr preferRelativeResize="0"/>
          <p:nvPr/>
        </p:nvPicPr>
        <p:blipFill>
          <a:blip r:embed="rId4">
            <a:alphaModFix/>
          </a:blip>
          <a:stretch>
            <a:fillRect/>
          </a:stretch>
        </p:blipFill>
        <p:spPr>
          <a:xfrm>
            <a:off x="4559975" y="638775"/>
            <a:ext cx="4420026" cy="2876700"/>
          </a:xfrm>
          <a:prstGeom prst="rect">
            <a:avLst/>
          </a:prstGeom>
          <a:noFill/>
          <a:ln>
            <a:noFill/>
          </a:ln>
        </p:spPr>
      </p:pic>
      <p:sp>
        <p:nvSpPr>
          <p:cNvPr id="87" name="Google Shape;87;p17"/>
          <p:cNvSpPr txBox="1"/>
          <p:nvPr/>
        </p:nvSpPr>
        <p:spPr>
          <a:xfrm>
            <a:off x="1723800" y="4324650"/>
            <a:ext cx="5696400" cy="54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Hummingbirds have a long skinny beak used for eating nectar from flowers.</a:t>
            </a:r>
            <a:endParaRPr/>
          </a:p>
        </p:txBody>
      </p:sp>
      <p:sp>
        <p:nvSpPr>
          <p:cNvPr id="88" name="Google Shape;88;p17"/>
          <p:cNvSpPr txBox="1"/>
          <p:nvPr/>
        </p:nvSpPr>
        <p:spPr>
          <a:xfrm>
            <a:off x="6351350" y="3162100"/>
            <a:ext cx="2497200" cy="323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100">
                <a:solidFill>
                  <a:srgbClr val="FFFFFF"/>
                </a:solidFill>
              </a:rPr>
              <a:t>Black-chinned Hummingbird</a:t>
            </a:r>
            <a:endParaRPr sz="1100">
              <a:solidFill>
                <a:srgbClr val="FFFFFF"/>
              </a:solidFill>
            </a:endParaRPr>
          </a:p>
        </p:txBody>
      </p:sp>
    </p:spTree>
  </p:cSld>
  <p:clrMapOvr>
    <a:masterClrMapping/>
  </p:clrMapOvr>
  <mc:AlternateContent>
    <mc:Choice Requires="p14">
      <p:transition spd="slow" p14:dur="10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2" name="Shape 92"/>
        <p:cNvGrpSpPr/>
        <p:nvPr/>
      </p:nvGrpSpPr>
      <p:grpSpPr>
        <a:xfrm>
          <a:off x="0" y="0"/>
          <a:ext cx="0" cy="0"/>
          <a:chOff x="0" y="0"/>
          <a:chExt cx="0" cy="0"/>
        </a:xfrm>
      </p:grpSpPr>
      <p:sp>
        <p:nvSpPr>
          <p:cNvPr id="93" name="Google Shape;93;p18"/>
          <p:cNvSpPr txBox="1"/>
          <p:nvPr>
            <p:ph idx="1" type="body"/>
          </p:nvPr>
        </p:nvSpPr>
        <p:spPr>
          <a:xfrm>
            <a:off x="457363" y="4001100"/>
            <a:ext cx="8229300" cy="598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000"/>
              <a:t>What type of bird is this? How do you know?</a:t>
            </a:r>
            <a:endParaRPr sz="4000"/>
          </a:p>
        </p:txBody>
      </p:sp>
      <p:pic>
        <p:nvPicPr>
          <p:cNvPr id="94" name="Google Shape;94;p18"/>
          <p:cNvPicPr preferRelativeResize="0"/>
          <p:nvPr/>
        </p:nvPicPr>
        <p:blipFill>
          <a:blip r:embed="rId3">
            <a:alphaModFix/>
          </a:blip>
          <a:stretch>
            <a:fillRect/>
          </a:stretch>
        </p:blipFill>
        <p:spPr>
          <a:xfrm>
            <a:off x="3142650" y="838163"/>
            <a:ext cx="2858675" cy="2858675"/>
          </a:xfrm>
          <a:prstGeom prst="rect">
            <a:avLst/>
          </a:prstGeom>
          <a:noFill/>
          <a:ln>
            <a:noFill/>
          </a:ln>
        </p:spPr>
      </p:pic>
    </p:spTree>
  </p:cSld>
  <p:clrMapOvr>
    <a:masterClrMapping/>
  </p:clrMapOvr>
  <mc:AlternateContent>
    <mc:Choice Requires="p14">
      <p:transition spd="slow" p14:dur="1000">
        <p14:flip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9"/>
          <p:cNvSpPr txBox="1"/>
          <p:nvPr>
            <p:ph idx="1" type="body"/>
          </p:nvPr>
        </p:nvSpPr>
        <p:spPr>
          <a:xfrm>
            <a:off x="615750" y="3725850"/>
            <a:ext cx="7912500" cy="598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200"/>
              <a:t>Mallard Duck</a:t>
            </a:r>
            <a:endParaRPr sz="3200"/>
          </a:p>
        </p:txBody>
      </p:sp>
      <p:sp>
        <p:nvSpPr>
          <p:cNvPr id="100" name="Google Shape;100;p19"/>
          <p:cNvSpPr txBox="1"/>
          <p:nvPr/>
        </p:nvSpPr>
        <p:spPr>
          <a:xfrm>
            <a:off x="1706500" y="4314300"/>
            <a:ext cx="5696400" cy="54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t>Has a </a:t>
            </a:r>
            <a:r>
              <a:rPr lang="en" sz="1500"/>
              <a:t>rounded bill/beak used for filtering food out of water, and webbed feet for swimming in its watery habitat. </a:t>
            </a:r>
            <a:endParaRPr sz="1500"/>
          </a:p>
          <a:p>
            <a:pPr indent="0" lvl="0" marL="0" rtl="0" algn="l">
              <a:spcBef>
                <a:spcPts val="0"/>
              </a:spcBef>
              <a:spcAft>
                <a:spcPts val="0"/>
              </a:spcAft>
              <a:buNone/>
            </a:pPr>
            <a:r>
              <a:t/>
            </a:r>
            <a:endParaRPr>
              <a:latin typeface="Source Code Pro"/>
              <a:ea typeface="Source Code Pro"/>
              <a:cs typeface="Source Code Pro"/>
              <a:sym typeface="Source Code Pro"/>
            </a:endParaRPr>
          </a:p>
        </p:txBody>
      </p:sp>
      <p:pic>
        <p:nvPicPr>
          <p:cNvPr id="101" name="Google Shape;101;p19"/>
          <p:cNvPicPr preferRelativeResize="0"/>
          <p:nvPr/>
        </p:nvPicPr>
        <p:blipFill>
          <a:blip r:embed="rId3">
            <a:alphaModFix/>
          </a:blip>
          <a:stretch>
            <a:fillRect/>
          </a:stretch>
        </p:blipFill>
        <p:spPr>
          <a:xfrm>
            <a:off x="1245975" y="638775"/>
            <a:ext cx="2876700" cy="2876700"/>
          </a:xfrm>
          <a:prstGeom prst="rect">
            <a:avLst/>
          </a:prstGeom>
          <a:noFill/>
          <a:ln>
            <a:noFill/>
          </a:ln>
        </p:spPr>
      </p:pic>
      <p:pic>
        <p:nvPicPr>
          <p:cNvPr id="102" name="Google Shape;102;p19"/>
          <p:cNvPicPr preferRelativeResize="0"/>
          <p:nvPr/>
        </p:nvPicPr>
        <p:blipFill rotWithShape="1">
          <a:blip r:embed="rId4">
            <a:alphaModFix/>
          </a:blip>
          <a:srcRect b="11715" l="0" r="0" t="12058"/>
          <a:stretch/>
        </p:blipFill>
        <p:spPr>
          <a:xfrm>
            <a:off x="4275075" y="564825"/>
            <a:ext cx="3870817" cy="2950653"/>
          </a:xfrm>
          <a:prstGeom prst="rect">
            <a:avLst/>
          </a:prstGeom>
          <a:noFill/>
          <a:ln>
            <a:noFill/>
          </a:ln>
        </p:spPr>
      </p:pic>
    </p:spTree>
  </p:cSld>
  <p:clrMapOvr>
    <a:masterClrMapping/>
  </p:clrMapOvr>
  <mc:AlternateContent>
    <mc:Choice Requires="p14">
      <p:transition spd="slow" p14:dur="10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0"/>
          <p:cNvSpPr txBox="1"/>
          <p:nvPr>
            <p:ph idx="1" type="body"/>
          </p:nvPr>
        </p:nvSpPr>
        <p:spPr>
          <a:xfrm>
            <a:off x="588650" y="3520250"/>
            <a:ext cx="3518400" cy="59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200">
                <a:highlight>
                  <a:schemeClr val="dk1"/>
                </a:highlight>
              </a:rPr>
              <a:t>Similar Group: </a:t>
            </a:r>
            <a:r>
              <a:rPr lang="en" sz="3200">
                <a:highlight>
                  <a:schemeClr val="dk1"/>
                </a:highlight>
              </a:rPr>
              <a:t>Ducks, </a:t>
            </a:r>
            <a:br>
              <a:rPr lang="en" sz="3200">
                <a:highlight>
                  <a:schemeClr val="dk1"/>
                </a:highlight>
              </a:rPr>
            </a:br>
            <a:r>
              <a:rPr lang="en" sz="3200">
                <a:highlight>
                  <a:schemeClr val="dk1"/>
                </a:highlight>
              </a:rPr>
              <a:t>Geese, and Swans</a:t>
            </a:r>
            <a:endParaRPr sz="3200">
              <a:highlight>
                <a:schemeClr val="dk1"/>
              </a:highlight>
            </a:endParaRPr>
          </a:p>
        </p:txBody>
      </p:sp>
      <p:sp>
        <p:nvSpPr>
          <p:cNvPr id="108" name="Google Shape;108;p20"/>
          <p:cNvSpPr txBox="1"/>
          <p:nvPr/>
        </p:nvSpPr>
        <p:spPr>
          <a:xfrm>
            <a:off x="672975" y="4314300"/>
            <a:ext cx="6729900" cy="54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t>Have rounded bill/beaks used for filtering food out of water, and webbed feet for swimming in watery habitats. </a:t>
            </a:r>
            <a:endParaRPr sz="1500"/>
          </a:p>
          <a:p>
            <a:pPr indent="0" lvl="0" marL="0" rtl="0" algn="l">
              <a:spcBef>
                <a:spcPts val="0"/>
              </a:spcBef>
              <a:spcAft>
                <a:spcPts val="0"/>
              </a:spcAft>
              <a:buNone/>
            </a:pPr>
            <a:r>
              <a:t/>
            </a:r>
            <a:endParaRPr>
              <a:latin typeface="Source Code Pro"/>
              <a:ea typeface="Source Code Pro"/>
              <a:cs typeface="Source Code Pro"/>
              <a:sym typeface="Source Code Pro"/>
            </a:endParaRPr>
          </a:p>
        </p:txBody>
      </p:sp>
      <p:pic>
        <p:nvPicPr>
          <p:cNvPr id="109" name="Google Shape;109;p20"/>
          <p:cNvPicPr preferRelativeResize="0"/>
          <p:nvPr/>
        </p:nvPicPr>
        <p:blipFill rotWithShape="1">
          <a:blip r:embed="rId3">
            <a:alphaModFix/>
          </a:blip>
          <a:srcRect b="0" l="0" r="0" t="5784"/>
          <a:stretch/>
        </p:blipFill>
        <p:spPr>
          <a:xfrm>
            <a:off x="909500" y="614725"/>
            <a:ext cx="2876700" cy="2710275"/>
          </a:xfrm>
          <a:prstGeom prst="rect">
            <a:avLst/>
          </a:prstGeom>
          <a:noFill/>
          <a:ln>
            <a:noFill/>
          </a:ln>
        </p:spPr>
      </p:pic>
      <p:pic>
        <p:nvPicPr>
          <p:cNvPr id="110" name="Google Shape;110;p20"/>
          <p:cNvPicPr preferRelativeResize="0"/>
          <p:nvPr/>
        </p:nvPicPr>
        <p:blipFill rotWithShape="1">
          <a:blip r:embed="rId4">
            <a:alphaModFix/>
          </a:blip>
          <a:srcRect b="11715" l="0" r="5033" t="12058"/>
          <a:stretch/>
        </p:blipFill>
        <p:spPr>
          <a:xfrm>
            <a:off x="4058775" y="614725"/>
            <a:ext cx="2296924" cy="1843702"/>
          </a:xfrm>
          <a:prstGeom prst="rect">
            <a:avLst/>
          </a:prstGeom>
          <a:noFill/>
          <a:ln>
            <a:noFill/>
          </a:ln>
        </p:spPr>
      </p:pic>
      <p:pic>
        <p:nvPicPr>
          <p:cNvPr id="111" name="Google Shape;111;p20"/>
          <p:cNvPicPr preferRelativeResize="0"/>
          <p:nvPr/>
        </p:nvPicPr>
        <p:blipFill rotWithShape="1">
          <a:blip r:embed="rId5">
            <a:alphaModFix/>
          </a:blip>
          <a:srcRect b="0" l="8702" r="20998" t="17177"/>
          <a:stretch/>
        </p:blipFill>
        <p:spPr>
          <a:xfrm>
            <a:off x="6413525" y="614725"/>
            <a:ext cx="2126213" cy="1843700"/>
          </a:xfrm>
          <a:prstGeom prst="rect">
            <a:avLst/>
          </a:prstGeom>
          <a:noFill/>
          <a:ln>
            <a:noFill/>
          </a:ln>
        </p:spPr>
      </p:pic>
      <p:pic>
        <p:nvPicPr>
          <p:cNvPr id="112" name="Google Shape;112;p20"/>
          <p:cNvPicPr preferRelativeResize="0"/>
          <p:nvPr/>
        </p:nvPicPr>
        <p:blipFill>
          <a:blip r:embed="rId6">
            <a:alphaModFix/>
          </a:blip>
          <a:stretch>
            <a:fillRect/>
          </a:stretch>
        </p:blipFill>
        <p:spPr>
          <a:xfrm>
            <a:off x="4058775" y="2525013"/>
            <a:ext cx="2296925" cy="1722700"/>
          </a:xfrm>
          <a:prstGeom prst="rect">
            <a:avLst/>
          </a:prstGeom>
          <a:noFill/>
          <a:ln>
            <a:noFill/>
          </a:ln>
        </p:spPr>
      </p:pic>
      <p:sp>
        <p:nvSpPr>
          <p:cNvPr id="113" name="Google Shape;113;p20"/>
          <p:cNvSpPr txBox="1"/>
          <p:nvPr/>
        </p:nvSpPr>
        <p:spPr>
          <a:xfrm>
            <a:off x="4058775" y="614725"/>
            <a:ext cx="748200" cy="40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t>Mallard Duck</a:t>
            </a:r>
            <a:endParaRPr sz="1000"/>
          </a:p>
        </p:txBody>
      </p:sp>
      <p:sp>
        <p:nvSpPr>
          <p:cNvPr id="114" name="Google Shape;114;p20"/>
          <p:cNvSpPr txBox="1"/>
          <p:nvPr/>
        </p:nvSpPr>
        <p:spPr>
          <a:xfrm>
            <a:off x="7795600" y="614725"/>
            <a:ext cx="748200" cy="406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000"/>
              <a:t>Snow Goose</a:t>
            </a:r>
            <a:endParaRPr sz="1000"/>
          </a:p>
        </p:txBody>
      </p:sp>
      <p:sp>
        <p:nvSpPr>
          <p:cNvPr id="115" name="Google Shape;115;p20"/>
          <p:cNvSpPr txBox="1"/>
          <p:nvPr/>
        </p:nvSpPr>
        <p:spPr>
          <a:xfrm>
            <a:off x="4107050" y="2571750"/>
            <a:ext cx="964500" cy="46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t>Trumpeter Swan</a:t>
            </a:r>
            <a:endParaRPr sz="1000"/>
          </a:p>
        </p:txBody>
      </p:sp>
      <p:pic>
        <p:nvPicPr>
          <p:cNvPr id="116" name="Google Shape;116;p20"/>
          <p:cNvPicPr preferRelativeResize="0"/>
          <p:nvPr/>
        </p:nvPicPr>
        <p:blipFill rotWithShape="1">
          <a:blip r:embed="rId7">
            <a:alphaModFix/>
          </a:blip>
          <a:srcRect b="38372" l="26111" r="18236" t="6779"/>
          <a:stretch/>
        </p:blipFill>
        <p:spPr>
          <a:xfrm>
            <a:off x="6413525" y="2525025"/>
            <a:ext cx="2126202" cy="1722676"/>
          </a:xfrm>
          <a:prstGeom prst="rect">
            <a:avLst/>
          </a:prstGeom>
          <a:noFill/>
          <a:ln>
            <a:noFill/>
          </a:ln>
        </p:spPr>
      </p:pic>
      <p:sp>
        <p:nvSpPr>
          <p:cNvPr id="117" name="Google Shape;117;p20"/>
          <p:cNvSpPr txBox="1"/>
          <p:nvPr/>
        </p:nvSpPr>
        <p:spPr>
          <a:xfrm>
            <a:off x="7402875" y="2525025"/>
            <a:ext cx="1140900" cy="406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000"/>
              <a:t>Ruddy Duck</a:t>
            </a:r>
            <a:endParaRPr sz="1000"/>
          </a:p>
        </p:txBody>
      </p:sp>
    </p:spTree>
  </p:cSld>
  <p:clrMapOvr>
    <a:masterClrMapping/>
  </p:clrMapOvr>
  <mc:AlternateContent>
    <mc:Choice Requires="p14">
      <p:transition spd="slow" p14:dur="10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1"/>
          <p:cNvSpPr txBox="1"/>
          <p:nvPr>
            <p:ph idx="1" type="body"/>
          </p:nvPr>
        </p:nvSpPr>
        <p:spPr>
          <a:xfrm>
            <a:off x="311725" y="1058250"/>
            <a:ext cx="3302100" cy="3179400"/>
          </a:xfrm>
          <a:prstGeom prst="rect">
            <a:avLst/>
          </a:prstGeom>
        </p:spPr>
        <p:txBody>
          <a:bodyPr anchorCtr="0" anchor="t" bIns="91425" lIns="91425" spcFirstLastPara="1" rIns="91425" wrap="square" tIns="91425">
            <a:noAutofit/>
          </a:bodyPr>
          <a:lstStyle/>
          <a:p>
            <a:pPr indent="-323850" lvl="0" marL="457200" rtl="0" algn="l">
              <a:lnSpc>
                <a:spcPct val="100000"/>
              </a:lnSpc>
              <a:spcBef>
                <a:spcPts val="0"/>
              </a:spcBef>
              <a:spcAft>
                <a:spcPts val="0"/>
              </a:spcAft>
              <a:buClr>
                <a:srgbClr val="000000"/>
              </a:buClr>
              <a:buSzPts val="1500"/>
              <a:buFont typeface="Arial"/>
              <a:buChar char="●"/>
            </a:pPr>
            <a:r>
              <a:rPr lang="en" sz="1500">
                <a:solidFill>
                  <a:srgbClr val="000000"/>
                </a:solidFill>
                <a:latin typeface="Arial"/>
                <a:ea typeface="Arial"/>
                <a:cs typeface="Arial"/>
                <a:sym typeface="Arial"/>
              </a:rPr>
              <a:t>Also called, “birds-of-prey” or raptors </a:t>
            </a:r>
            <a:endParaRPr sz="1500">
              <a:solidFill>
                <a:srgbClr val="000000"/>
              </a:solidFill>
              <a:latin typeface="Arial"/>
              <a:ea typeface="Arial"/>
              <a:cs typeface="Arial"/>
              <a:sym typeface="Arial"/>
            </a:endParaRPr>
          </a:p>
          <a:p>
            <a:pPr indent="-323850" lvl="0" marL="457200" rtl="0" algn="l">
              <a:lnSpc>
                <a:spcPct val="100000"/>
              </a:lnSpc>
              <a:spcBef>
                <a:spcPts val="0"/>
              </a:spcBef>
              <a:spcAft>
                <a:spcPts val="0"/>
              </a:spcAft>
              <a:buClr>
                <a:srgbClr val="000000"/>
              </a:buClr>
              <a:buSzPts val="1500"/>
              <a:buFont typeface="Arial"/>
              <a:buChar char="●"/>
            </a:pPr>
            <a:r>
              <a:rPr lang="en" sz="1500">
                <a:solidFill>
                  <a:srgbClr val="000000"/>
                </a:solidFill>
                <a:latin typeface="Arial"/>
                <a:ea typeface="Arial"/>
                <a:cs typeface="Arial"/>
                <a:sym typeface="Arial"/>
              </a:rPr>
              <a:t>Includes vultures. </a:t>
            </a:r>
            <a:endParaRPr sz="1500">
              <a:solidFill>
                <a:srgbClr val="000000"/>
              </a:solidFill>
              <a:latin typeface="Arial"/>
              <a:ea typeface="Arial"/>
              <a:cs typeface="Arial"/>
              <a:sym typeface="Arial"/>
            </a:endParaRPr>
          </a:p>
          <a:p>
            <a:pPr indent="-323850" lvl="0" marL="457200" rtl="0" algn="l">
              <a:lnSpc>
                <a:spcPct val="100000"/>
              </a:lnSpc>
              <a:spcBef>
                <a:spcPts val="0"/>
              </a:spcBef>
              <a:spcAft>
                <a:spcPts val="0"/>
              </a:spcAft>
              <a:buClr>
                <a:srgbClr val="000000"/>
              </a:buClr>
              <a:buSzPts val="1500"/>
              <a:buFont typeface="Arial"/>
              <a:buChar char="●"/>
            </a:pPr>
            <a:r>
              <a:rPr lang="en" sz="1500">
                <a:solidFill>
                  <a:srgbClr val="000000"/>
                </a:solidFill>
                <a:latin typeface="Arial"/>
                <a:ea typeface="Arial"/>
                <a:cs typeface="Arial"/>
                <a:sym typeface="Arial"/>
              </a:rPr>
              <a:t>Predators who hunt and eat meat</a:t>
            </a:r>
            <a:endParaRPr sz="1500">
              <a:solidFill>
                <a:srgbClr val="000000"/>
              </a:solidFill>
              <a:latin typeface="Arial"/>
              <a:ea typeface="Arial"/>
              <a:cs typeface="Arial"/>
              <a:sym typeface="Arial"/>
            </a:endParaRPr>
          </a:p>
          <a:p>
            <a:pPr indent="-323850" lvl="0" marL="457200" rtl="0" algn="l">
              <a:lnSpc>
                <a:spcPct val="100000"/>
              </a:lnSpc>
              <a:spcBef>
                <a:spcPts val="0"/>
              </a:spcBef>
              <a:spcAft>
                <a:spcPts val="0"/>
              </a:spcAft>
              <a:buClr>
                <a:srgbClr val="000000"/>
              </a:buClr>
              <a:buSzPts val="1500"/>
              <a:buFont typeface="Arial"/>
              <a:buChar char="●"/>
            </a:pPr>
            <a:r>
              <a:rPr lang="en" sz="1500">
                <a:solidFill>
                  <a:srgbClr val="000000"/>
                </a:solidFill>
                <a:latin typeface="Arial"/>
                <a:ea typeface="Arial"/>
                <a:cs typeface="Arial"/>
                <a:sym typeface="Arial"/>
              </a:rPr>
              <a:t>Have strong, broad wings good for soaring, flying fast, or diving for prey, as well as a strong, sharply hooked beak for tearing into meat. </a:t>
            </a:r>
            <a:endParaRPr sz="1500">
              <a:latin typeface="Arial"/>
              <a:ea typeface="Arial"/>
              <a:cs typeface="Arial"/>
              <a:sym typeface="Arial"/>
            </a:endParaRPr>
          </a:p>
        </p:txBody>
      </p:sp>
      <p:sp>
        <p:nvSpPr>
          <p:cNvPr id="123" name="Google Shape;123;p21"/>
          <p:cNvSpPr txBox="1"/>
          <p:nvPr>
            <p:ph type="title"/>
          </p:nvPr>
        </p:nvSpPr>
        <p:spPr>
          <a:xfrm>
            <a:off x="311713" y="319350"/>
            <a:ext cx="3017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Hawks, Falcons, &amp; Eagles</a:t>
            </a:r>
            <a:endParaRPr/>
          </a:p>
        </p:txBody>
      </p:sp>
      <p:pic>
        <p:nvPicPr>
          <p:cNvPr id="124" name="Google Shape;124;p21"/>
          <p:cNvPicPr preferRelativeResize="0"/>
          <p:nvPr/>
        </p:nvPicPr>
        <p:blipFill>
          <a:blip r:embed="rId3">
            <a:alphaModFix/>
          </a:blip>
          <a:stretch>
            <a:fillRect/>
          </a:stretch>
        </p:blipFill>
        <p:spPr>
          <a:xfrm>
            <a:off x="914675" y="3429000"/>
            <a:ext cx="1736725" cy="1510200"/>
          </a:xfrm>
          <a:prstGeom prst="rect">
            <a:avLst/>
          </a:prstGeom>
          <a:noFill/>
          <a:ln>
            <a:noFill/>
          </a:ln>
        </p:spPr>
      </p:pic>
      <p:pic>
        <p:nvPicPr>
          <p:cNvPr id="125" name="Google Shape;125;p21"/>
          <p:cNvPicPr preferRelativeResize="0"/>
          <p:nvPr/>
        </p:nvPicPr>
        <p:blipFill>
          <a:blip r:embed="rId4">
            <a:alphaModFix/>
          </a:blip>
          <a:stretch>
            <a:fillRect/>
          </a:stretch>
        </p:blipFill>
        <p:spPr>
          <a:xfrm>
            <a:off x="6489304" y="555600"/>
            <a:ext cx="2285994" cy="1714500"/>
          </a:xfrm>
          <a:prstGeom prst="rect">
            <a:avLst/>
          </a:prstGeom>
          <a:noFill/>
          <a:ln>
            <a:noFill/>
          </a:ln>
        </p:spPr>
      </p:pic>
      <p:pic>
        <p:nvPicPr>
          <p:cNvPr id="126" name="Google Shape;126;p21"/>
          <p:cNvPicPr preferRelativeResize="0"/>
          <p:nvPr/>
        </p:nvPicPr>
        <p:blipFill>
          <a:blip r:embed="rId5">
            <a:alphaModFix/>
          </a:blip>
          <a:stretch>
            <a:fillRect/>
          </a:stretch>
        </p:blipFill>
        <p:spPr>
          <a:xfrm>
            <a:off x="6489301" y="2386450"/>
            <a:ext cx="2286001" cy="1828303"/>
          </a:xfrm>
          <a:prstGeom prst="rect">
            <a:avLst/>
          </a:prstGeom>
          <a:noFill/>
          <a:ln>
            <a:noFill/>
          </a:ln>
        </p:spPr>
      </p:pic>
      <p:pic>
        <p:nvPicPr>
          <p:cNvPr id="127" name="Google Shape;127;p21"/>
          <p:cNvPicPr preferRelativeResize="0"/>
          <p:nvPr/>
        </p:nvPicPr>
        <p:blipFill>
          <a:blip r:embed="rId6">
            <a:alphaModFix/>
          </a:blip>
          <a:stretch>
            <a:fillRect/>
          </a:stretch>
        </p:blipFill>
        <p:spPr>
          <a:xfrm>
            <a:off x="3847516" y="555600"/>
            <a:ext cx="2521838" cy="1714501"/>
          </a:xfrm>
          <a:prstGeom prst="rect">
            <a:avLst/>
          </a:prstGeom>
          <a:noFill/>
          <a:ln>
            <a:noFill/>
          </a:ln>
        </p:spPr>
      </p:pic>
      <p:pic>
        <p:nvPicPr>
          <p:cNvPr id="128" name="Google Shape;128;p21"/>
          <p:cNvPicPr preferRelativeResize="0"/>
          <p:nvPr/>
        </p:nvPicPr>
        <p:blipFill rotWithShape="1">
          <a:blip r:embed="rId7">
            <a:alphaModFix/>
          </a:blip>
          <a:srcRect b="6119" l="0" r="0" t="2405"/>
          <a:stretch/>
        </p:blipFill>
        <p:spPr>
          <a:xfrm>
            <a:off x="3847525" y="2386450"/>
            <a:ext cx="2546076" cy="1828300"/>
          </a:xfrm>
          <a:prstGeom prst="rect">
            <a:avLst/>
          </a:prstGeom>
          <a:noFill/>
          <a:ln>
            <a:noFill/>
          </a:ln>
        </p:spPr>
      </p:pic>
      <p:sp>
        <p:nvSpPr>
          <p:cNvPr id="129" name="Google Shape;129;p21"/>
          <p:cNvSpPr txBox="1"/>
          <p:nvPr/>
        </p:nvSpPr>
        <p:spPr>
          <a:xfrm>
            <a:off x="6573575" y="624900"/>
            <a:ext cx="10935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t>Bald Eagle</a:t>
            </a:r>
            <a:endParaRPr sz="1000"/>
          </a:p>
        </p:txBody>
      </p:sp>
      <p:sp>
        <p:nvSpPr>
          <p:cNvPr id="130" name="Google Shape;130;p21"/>
          <p:cNvSpPr txBox="1"/>
          <p:nvPr/>
        </p:nvSpPr>
        <p:spPr>
          <a:xfrm>
            <a:off x="6489300" y="2386450"/>
            <a:ext cx="10935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t>Cooper’s Hawk</a:t>
            </a:r>
            <a:endParaRPr sz="1000"/>
          </a:p>
        </p:txBody>
      </p:sp>
      <p:sp>
        <p:nvSpPr>
          <p:cNvPr id="131" name="Google Shape;131;p21"/>
          <p:cNvSpPr txBox="1"/>
          <p:nvPr/>
        </p:nvSpPr>
        <p:spPr>
          <a:xfrm>
            <a:off x="5227625" y="2386450"/>
            <a:ext cx="11418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t>Red-tailed Hawk</a:t>
            </a:r>
            <a:endParaRPr sz="1000"/>
          </a:p>
        </p:txBody>
      </p:sp>
      <p:sp>
        <p:nvSpPr>
          <p:cNvPr id="132" name="Google Shape;132;p21"/>
          <p:cNvSpPr txBox="1"/>
          <p:nvPr/>
        </p:nvSpPr>
        <p:spPr>
          <a:xfrm>
            <a:off x="3890840" y="577050"/>
            <a:ext cx="13623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t>Peregrine Falcon</a:t>
            </a:r>
            <a:endParaRPr sz="1000"/>
          </a:p>
        </p:txBody>
      </p:sp>
    </p:spTree>
  </p:cSld>
  <p:clrMapOvr>
    <a:masterClrMapping/>
  </p:clrMapOvr>
  <mc:AlternateContent>
    <mc:Choice Requires="p14">
      <p:transition spd="slow" p14:dur="1000">
        <p14:flip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22"/>
          <p:cNvPicPr preferRelativeResize="0"/>
          <p:nvPr/>
        </p:nvPicPr>
        <p:blipFill rotWithShape="1">
          <a:blip r:embed="rId3">
            <a:alphaModFix/>
          </a:blip>
          <a:srcRect b="0" l="11355" r="0" t="10865"/>
          <a:stretch/>
        </p:blipFill>
        <p:spPr>
          <a:xfrm>
            <a:off x="6117050" y="577050"/>
            <a:ext cx="2412022" cy="2049699"/>
          </a:xfrm>
          <a:prstGeom prst="rect">
            <a:avLst/>
          </a:prstGeom>
          <a:noFill/>
          <a:ln>
            <a:noFill/>
          </a:ln>
        </p:spPr>
      </p:pic>
      <p:sp>
        <p:nvSpPr>
          <p:cNvPr id="138" name="Google Shape;138;p22"/>
          <p:cNvSpPr txBox="1"/>
          <p:nvPr>
            <p:ph idx="1" type="body"/>
          </p:nvPr>
        </p:nvSpPr>
        <p:spPr>
          <a:xfrm>
            <a:off x="588125" y="1270288"/>
            <a:ext cx="2808000" cy="2783400"/>
          </a:xfrm>
          <a:prstGeom prst="rect">
            <a:avLst/>
          </a:prstGeom>
        </p:spPr>
        <p:txBody>
          <a:bodyPr anchorCtr="0" anchor="t" bIns="91425" lIns="91425" spcFirstLastPara="1" rIns="91425" wrap="square" tIns="91425">
            <a:noAutofit/>
          </a:bodyPr>
          <a:lstStyle/>
          <a:p>
            <a:pPr indent="-196850" lvl="0" marL="342900" rtl="0" algn="l">
              <a:lnSpc>
                <a:spcPct val="100000"/>
              </a:lnSpc>
              <a:spcBef>
                <a:spcPts val="0"/>
              </a:spcBef>
              <a:spcAft>
                <a:spcPts val="0"/>
              </a:spcAft>
              <a:buClr>
                <a:srgbClr val="000000"/>
              </a:buClr>
              <a:buSzPts val="1300"/>
              <a:buFont typeface="Arial"/>
              <a:buChar char="●"/>
            </a:pPr>
            <a:r>
              <a:rPr lang="en" sz="1300">
                <a:solidFill>
                  <a:srgbClr val="000000"/>
                </a:solidFill>
                <a:latin typeface="Arial"/>
                <a:ea typeface="Arial"/>
                <a:cs typeface="Arial"/>
                <a:sym typeface="Arial"/>
              </a:rPr>
              <a:t>Predators who hunt at night</a:t>
            </a:r>
            <a:endParaRPr sz="1300">
              <a:solidFill>
                <a:srgbClr val="000000"/>
              </a:solidFill>
              <a:latin typeface="Arial"/>
              <a:ea typeface="Arial"/>
              <a:cs typeface="Arial"/>
              <a:sym typeface="Arial"/>
            </a:endParaRPr>
          </a:p>
          <a:p>
            <a:pPr indent="-196850" lvl="0" marL="342900" rtl="0" algn="l">
              <a:lnSpc>
                <a:spcPct val="100000"/>
              </a:lnSpc>
              <a:spcBef>
                <a:spcPts val="0"/>
              </a:spcBef>
              <a:spcAft>
                <a:spcPts val="0"/>
              </a:spcAft>
              <a:buClr>
                <a:srgbClr val="000000"/>
              </a:buClr>
              <a:buSzPts val="1300"/>
              <a:buFont typeface="Arial"/>
              <a:buChar char="●"/>
            </a:pPr>
            <a:r>
              <a:rPr lang="en" sz="1300">
                <a:solidFill>
                  <a:srgbClr val="000000"/>
                </a:solidFill>
                <a:latin typeface="Arial"/>
                <a:ea typeface="Arial"/>
                <a:cs typeface="Arial"/>
                <a:sym typeface="Arial"/>
              </a:rPr>
              <a:t>T</a:t>
            </a:r>
            <a:r>
              <a:rPr lang="en" sz="1300">
                <a:solidFill>
                  <a:srgbClr val="000000"/>
                </a:solidFill>
                <a:latin typeface="Arial"/>
                <a:ea typeface="Arial"/>
                <a:cs typeface="Arial"/>
                <a:sym typeface="Arial"/>
              </a:rPr>
              <a:t>hick feathers surround the face and neck of the bird, making its neck look short and thick in silhouette. </a:t>
            </a:r>
            <a:endParaRPr sz="1300">
              <a:solidFill>
                <a:srgbClr val="000000"/>
              </a:solidFill>
              <a:latin typeface="Arial"/>
              <a:ea typeface="Arial"/>
              <a:cs typeface="Arial"/>
              <a:sym typeface="Arial"/>
            </a:endParaRPr>
          </a:p>
          <a:p>
            <a:pPr indent="-196850" lvl="0" marL="342900" rtl="0" algn="l">
              <a:lnSpc>
                <a:spcPct val="100000"/>
              </a:lnSpc>
              <a:spcBef>
                <a:spcPts val="0"/>
              </a:spcBef>
              <a:spcAft>
                <a:spcPts val="0"/>
              </a:spcAft>
              <a:buClr>
                <a:srgbClr val="000000"/>
              </a:buClr>
              <a:buSzPts val="1300"/>
              <a:buFont typeface="Arial"/>
              <a:buChar char="●"/>
            </a:pPr>
            <a:r>
              <a:rPr lang="en" sz="1300">
                <a:solidFill>
                  <a:srgbClr val="000000"/>
                </a:solidFill>
                <a:latin typeface="Arial"/>
                <a:ea typeface="Arial"/>
                <a:cs typeface="Arial"/>
                <a:sym typeface="Arial"/>
              </a:rPr>
              <a:t>These feathers are actually a useful adaptation for nocturnal hunting, as the face “discs” amplify and direct sound to the owl’s ears. </a:t>
            </a:r>
            <a:endParaRPr sz="1300">
              <a:solidFill>
                <a:srgbClr val="000000"/>
              </a:solidFill>
              <a:latin typeface="Arial"/>
              <a:ea typeface="Arial"/>
              <a:cs typeface="Arial"/>
              <a:sym typeface="Arial"/>
            </a:endParaRPr>
          </a:p>
          <a:p>
            <a:pPr indent="-196850" lvl="0" marL="342900" rtl="0" algn="l">
              <a:lnSpc>
                <a:spcPct val="100000"/>
              </a:lnSpc>
              <a:spcBef>
                <a:spcPts val="0"/>
              </a:spcBef>
              <a:spcAft>
                <a:spcPts val="0"/>
              </a:spcAft>
              <a:buClr>
                <a:srgbClr val="000000"/>
              </a:buClr>
              <a:buSzPts val="1300"/>
              <a:buFont typeface="Arial"/>
              <a:buChar char="●"/>
            </a:pPr>
            <a:r>
              <a:rPr lang="en" sz="1300">
                <a:solidFill>
                  <a:srgbClr val="000000"/>
                </a:solidFill>
                <a:latin typeface="Arial"/>
                <a:ea typeface="Arial"/>
                <a:cs typeface="Arial"/>
                <a:sym typeface="Arial"/>
              </a:rPr>
              <a:t>The Great Horned Owl is the biggest owl in New Mexico (and doesn’t actually have horns, just special feathers on its head that look similar to horns). </a:t>
            </a:r>
            <a:endParaRPr sz="1600">
              <a:latin typeface="Arial"/>
              <a:ea typeface="Arial"/>
              <a:cs typeface="Arial"/>
              <a:sym typeface="Arial"/>
            </a:endParaRPr>
          </a:p>
        </p:txBody>
      </p:sp>
      <p:sp>
        <p:nvSpPr>
          <p:cNvPr id="139" name="Google Shape;139;p22"/>
          <p:cNvSpPr txBox="1"/>
          <p:nvPr>
            <p:ph type="title"/>
          </p:nvPr>
        </p:nvSpPr>
        <p:spPr>
          <a:xfrm>
            <a:off x="696288" y="577050"/>
            <a:ext cx="3017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800"/>
              <a:t>Owls</a:t>
            </a:r>
            <a:endParaRPr sz="3800"/>
          </a:p>
        </p:txBody>
      </p:sp>
      <p:sp>
        <p:nvSpPr>
          <p:cNvPr id="140" name="Google Shape;140;p22"/>
          <p:cNvSpPr txBox="1"/>
          <p:nvPr/>
        </p:nvSpPr>
        <p:spPr>
          <a:xfrm>
            <a:off x="7435575" y="624900"/>
            <a:ext cx="1093500" cy="240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000">
                <a:solidFill>
                  <a:srgbClr val="FFFFFF"/>
                </a:solidFill>
              </a:rPr>
              <a:t>Barn Owl</a:t>
            </a:r>
            <a:endParaRPr sz="1000">
              <a:solidFill>
                <a:srgbClr val="FFFFFF"/>
              </a:solidFill>
            </a:endParaRPr>
          </a:p>
        </p:txBody>
      </p:sp>
      <p:sp>
        <p:nvSpPr>
          <p:cNvPr id="141" name="Google Shape;141;p22"/>
          <p:cNvSpPr txBox="1"/>
          <p:nvPr/>
        </p:nvSpPr>
        <p:spPr>
          <a:xfrm>
            <a:off x="3890840" y="577050"/>
            <a:ext cx="13623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t>Peregrine Falcon</a:t>
            </a:r>
            <a:endParaRPr sz="1000"/>
          </a:p>
        </p:txBody>
      </p:sp>
      <p:pic>
        <p:nvPicPr>
          <p:cNvPr id="142" name="Google Shape;142;p22"/>
          <p:cNvPicPr preferRelativeResize="0"/>
          <p:nvPr/>
        </p:nvPicPr>
        <p:blipFill rotWithShape="1">
          <a:blip r:embed="rId4">
            <a:alphaModFix/>
          </a:blip>
          <a:srcRect b="0" l="32814" r="11838" t="0"/>
          <a:stretch/>
        </p:blipFill>
        <p:spPr>
          <a:xfrm>
            <a:off x="3706349" y="577050"/>
            <a:ext cx="2207524" cy="3190781"/>
          </a:xfrm>
          <a:prstGeom prst="rect">
            <a:avLst/>
          </a:prstGeom>
          <a:noFill/>
          <a:ln>
            <a:noFill/>
          </a:ln>
        </p:spPr>
      </p:pic>
      <p:pic>
        <p:nvPicPr>
          <p:cNvPr id="143" name="Google Shape;143;p22"/>
          <p:cNvPicPr preferRelativeResize="0"/>
          <p:nvPr/>
        </p:nvPicPr>
        <p:blipFill rotWithShape="1">
          <a:blip r:embed="rId5">
            <a:alphaModFix/>
          </a:blip>
          <a:srcRect b="0" l="11008" r="0" t="0"/>
          <a:stretch/>
        </p:blipFill>
        <p:spPr>
          <a:xfrm>
            <a:off x="5993575" y="2764200"/>
            <a:ext cx="1093500" cy="1619250"/>
          </a:xfrm>
          <a:prstGeom prst="rect">
            <a:avLst/>
          </a:prstGeom>
          <a:noFill/>
          <a:ln>
            <a:noFill/>
          </a:ln>
        </p:spPr>
      </p:pic>
      <p:sp>
        <p:nvSpPr>
          <p:cNvPr id="144" name="Google Shape;144;p22"/>
          <p:cNvSpPr txBox="1"/>
          <p:nvPr/>
        </p:nvSpPr>
        <p:spPr>
          <a:xfrm>
            <a:off x="4708075" y="624900"/>
            <a:ext cx="12288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rPr>
              <a:t>Great Horned Owl</a:t>
            </a:r>
            <a:endParaRPr sz="1000">
              <a:solidFill>
                <a:srgbClr val="FFFFFF"/>
              </a:solidFill>
            </a:endParaRPr>
          </a:p>
        </p:txBody>
      </p:sp>
      <p:pic>
        <p:nvPicPr>
          <p:cNvPr id="145" name="Google Shape;145;p22"/>
          <p:cNvPicPr preferRelativeResize="0"/>
          <p:nvPr/>
        </p:nvPicPr>
        <p:blipFill rotWithShape="1">
          <a:blip r:embed="rId6">
            <a:alphaModFix/>
          </a:blip>
          <a:srcRect b="27113" l="55458" r="13227" t="20207"/>
          <a:stretch/>
        </p:blipFill>
        <p:spPr>
          <a:xfrm>
            <a:off x="7166775" y="2764200"/>
            <a:ext cx="1362300" cy="1718374"/>
          </a:xfrm>
          <a:prstGeom prst="rect">
            <a:avLst/>
          </a:prstGeom>
          <a:noFill/>
          <a:ln>
            <a:noFill/>
          </a:ln>
        </p:spPr>
      </p:pic>
      <p:sp>
        <p:nvSpPr>
          <p:cNvPr id="146" name="Google Shape;146;p22"/>
          <p:cNvSpPr txBox="1"/>
          <p:nvPr/>
        </p:nvSpPr>
        <p:spPr>
          <a:xfrm>
            <a:off x="7166775" y="2764200"/>
            <a:ext cx="10935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rPr>
              <a:t>Burrowing Owl</a:t>
            </a:r>
            <a:endParaRPr sz="1000">
              <a:solidFill>
                <a:srgbClr val="FFFFFF"/>
              </a:solidFill>
            </a:endParaRPr>
          </a:p>
        </p:txBody>
      </p:sp>
    </p:spTree>
  </p:cSld>
  <p:clrMapOvr>
    <a:masterClrMapping/>
  </p:clrMapOvr>
  <mc:AlternateContent>
    <mc:Choice Requires="p14">
      <p:transition spd="slow" p14:dur="1000">
        <p14:flip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23"/>
          <p:cNvPicPr preferRelativeResize="0"/>
          <p:nvPr/>
        </p:nvPicPr>
        <p:blipFill rotWithShape="1">
          <a:blip r:embed="rId3">
            <a:alphaModFix/>
          </a:blip>
          <a:srcRect b="0" l="20146" r="0" t="0"/>
          <a:stretch/>
        </p:blipFill>
        <p:spPr>
          <a:xfrm>
            <a:off x="3893450" y="624900"/>
            <a:ext cx="2047876" cy="3219228"/>
          </a:xfrm>
          <a:prstGeom prst="rect">
            <a:avLst/>
          </a:prstGeom>
          <a:noFill/>
          <a:ln>
            <a:noFill/>
          </a:ln>
        </p:spPr>
      </p:pic>
      <p:pic>
        <p:nvPicPr>
          <p:cNvPr id="152" name="Google Shape;152;p23"/>
          <p:cNvPicPr preferRelativeResize="0"/>
          <p:nvPr/>
        </p:nvPicPr>
        <p:blipFill rotWithShape="1">
          <a:blip r:embed="rId4">
            <a:alphaModFix/>
          </a:blip>
          <a:srcRect b="10889" l="0" r="5490" t="0"/>
          <a:stretch/>
        </p:blipFill>
        <p:spPr>
          <a:xfrm>
            <a:off x="5989175" y="624900"/>
            <a:ext cx="2560701" cy="3219225"/>
          </a:xfrm>
          <a:prstGeom prst="rect">
            <a:avLst/>
          </a:prstGeom>
          <a:noFill/>
          <a:ln>
            <a:noFill/>
          </a:ln>
        </p:spPr>
      </p:pic>
      <p:sp>
        <p:nvSpPr>
          <p:cNvPr id="153" name="Google Shape;153;p23"/>
          <p:cNvSpPr txBox="1"/>
          <p:nvPr>
            <p:ph idx="1" type="body"/>
          </p:nvPr>
        </p:nvSpPr>
        <p:spPr>
          <a:xfrm>
            <a:off x="311725" y="1058250"/>
            <a:ext cx="2808000" cy="3179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000000"/>
              </a:buClr>
              <a:buSzPts val="1800"/>
              <a:buFont typeface="Arial"/>
              <a:buChar char="●"/>
            </a:pPr>
            <a:r>
              <a:rPr lang="en" sz="1500">
                <a:solidFill>
                  <a:srgbClr val="000000"/>
                </a:solidFill>
                <a:latin typeface="Arial"/>
                <a:ea typeface="Arial"/>
                <a:cs typeface="Arial"/>
                <a:sym typeface="Arial"/>
              </a:rPr>
              <a:t>The birds people like to hunt and eat</a:t>
            </a:r>
            <a:endParaRPr sz="1500">
              <a:solidFill>
                <a:srgbClr val="000000"/>
              </a:solidFill>
              <a:latin typeface="Arial"/>
              <a:ea typeface="Arial"/>
              <a:cs typeface="Arial"/>
              <a:sym typeface="Arial"/>
            </a:endParaRPr>
          </a:p>
          <a:p>
            <a:pPr indent="-342900" lvl="0" marL="457200" rtl="0" algn="l">
              <a:lnSpc>
                <a:spcPct val="100000"/>
              </a:lnSpc>
              <a:spcBef>
                <a:spcPts val="0"/>
              </a:spcBef>
              <a:spcAft>
                <a:spcPts val="0"/>
              </a:spcAft>
              <a:buClr>
                <a:srgbClr val="000000"/>
              </a:buClr>
              <a:buSzPts val="1800"/>
              <a:buFont typeface="Arial"/>
              <a:buChar char="●"/>
            </a:pPr>
            <a:r>
              <a:rPr lang="en" sz="1500">
                <a:solidFill>
                  <a:srgbClr val="000000"/>
                </a:solidFill>
                <a:latin typeface="Arial"/>
                <a:ea typeface="Arial"/>
                <a:cs typeface="Arial"/>
                <a:sym typeface="Arial"/>
              </a:rPr>
              <a:t>Have rounded body shapes, and short, rounded wings that allow them to fly short distances to escape predators. </a:t>
            </a:r>
            <a:endParaRPr sz="1800">
              <a:latin typeface="Arial"/>
              <a:ea typeface="Arial"/>
              <a:cs typeface="Arial"/>
              <a:sym typeface="Arial"/>
            </a:endParaRPr>
          </a:p>
        </p:txBody>
      </p:sp>
      <p:sp>
        <p:nvSpPr>
          <p:cNvPr id="154" name="Google Shape;154;p23"/>
          <p:cNvSpPr txBox="1"/>
          <p:nvPr>
            <p:ph type="title"/>
          </p:nvPr>
        </p:nvSpPr>
        <p:spPr>
          <a:xfrm>
            <a:off x="311713" y="319350"/>
            <a:ext cx="3017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Game Birds</a:t>
            </a:r>
            <a:endParaRPr/>
          </a:p>
        </p:txBody>
      </p:sp>
      <p:sp>
        <p:nvSpPr>
          <p:cNvPr id="155" name="Google Shape;155;p23"/>
          <p:cNvSpPr txBox="1"/>
          <p:nvPr/>
        </p:nvSpPr>
        <p:spPr>
          <a:xfrm>
            <a:off x="6573575" y="624900"/>
            <a:ext cx="10935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t>Gambel’s Quail</a:t>
            </a:r>
            <a:endParaRPr sz="1000"/>
          </a:p>
        </p:txBody>
      </p:sp>
      <p:sp>
        <p:nvSpPr>
          <p:cNvPr id="156" name="Google Shape;156;p23"/>
          <p:cNvSpPr txBox="1"/>
          <p:nvPr/>
        </p:nvSpPr>
        <p:spPr>
          <a:xfrm>
            <a:off x="3890840" y="577050"/>
            <a:ext cx="13623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t>Scaled Quail</a:t>
            </a:r>
            <a:endParaRPr sz="1000"/>
          </a:p>
        </p:txBody>
      </p:sp>
      <p:pic>
        <p:nvPicPr>
          <p:cNvPr id="157" name="Google Shape;157;p23"/>
          <p:cNvPicPr preferRelativeResize="0"/>
          <p:nvPr/>
        </p:nvPicPr>
        <p:blipFill>
          <a:blip r:embed="rId5">
            <a:alphaModFix/>
          </a:blip>
          <a:stretch>
            <a:fillRect/>
          </a:stretch>
        </p:blipFill>
        <p:spPr>
          <a:xfrm>
            <a:off x="796338" y="3217200"/>
            <a:ext cx="2047875" cy="1428750"/>
          </a:xfrm>
          <a:prstGeom prst="rect">
            <a:avLst/>
          </a:prstGeom>
          <a:noFill/>
          <a:ln>
            <a:noFill/>
          </a:ln>
        </p:spPr>
      </p:pic>
    </p:spTree>
  </p:cSld>
  <p:clrMapOvr>
    <a:masterClrMapping/>
  </p:clrMapOvr>
  <mc:AlternateContent>
    <mc:Choice Requires="p14">
      <p:transition spd="slow" p14:dur="1000">
        <p14:flip dir="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24"/>
          <p:cNvPicPr preferRelativeResize="0"/>
          <p:nvPr/>
        </p:nvPicPr>
        <p:blipFill rotWithShape="1">
          <a:blip r:embed="rId3">
            <a:alphaModFix/>
          </a:blip>
          <a:srcRect b="0" l="-4241" r="-4241" t="0"/>
          <a:stretch/>
        </p:blipFill>
        <p:spPr>
          <a:xfrm>
            <a:off x="4292774" y="2628900"/>
            <a:ext cx="2171700" cy="2034775"/>
          </a:xfrm>
          <a:prstGeom prst="rect">
            <a:avLst/>
          </a:prstGeom>
          <a:noFill/>
          <a:ln>
            <a:noFill/>
          </a:ln>
        </p:spPr>
      </p:pic>
      <p:pic>
        <p:nvPicPr>
          <p:cNvPr id="163" name="Google Shape;163;p24"/>
          <p:cNvPicPr preferRelativeResize="0"/>
          <p:nvPr/>
        </p:nvPicPr>
        <p:blipFill rotWithShape="1">
          <a:blip r:embed="rId4">
            <a:alphaModFix/>
          </a:blip>
          <a:srcRect b="0" l="5302" r="9721" t="0"/>
          <a:stretch/>
        </p:blipFill>
        <p:spPr>
          <a:xfrm>
            <a:off x="6570575" y="2645363"/>
            <a:ext cx="2268051" cy="2001850"/>
          </a:xfrm>
          <a:prstGeom prst="rect">
            <a:avLst/>
          </a:prstGeom>
          <a:noFill/>
          <a:ln>
            <a:noFill/>
          </a:ln>
        </p:spPr>
      </p:pic>
      <p:pic>
        <p:nvPicPr>
          <p:cNvPr id="164" name="Google Shape;164;p24"/>
          <p:cNvPicPr preferRelativeResize="0"/>
          <p:nvPr/>
        </p:nvPicPr>
        <p:blipFill rotWithShape="1">
          <a:blip r:embed="rId5">
            <a:alphaModFix/>
          </a:blip>
          <a:srcRect b="13837" l="8784" r="471" t="0"/>
          <a:stretch/>
        </p:blipFill>
        <p:spPr>
          <a:xfrm>
            <a:off x="4319725" y="680100"/>
            <a:ext cx="2171700" cy="1905800"/>
          </a:xfrm>
          <a:prstGeom prst="rect">
            <a:avLst/>
          </a:prstGeom>
          <a:noFill/>
          <a:ln>
            <a:noFill/>
          </a:ln>
        </p:spPr>
      </p:pic>
      <p:pic>
        <p:nvPicPr>
          <p:cNvPr id="165" name="Google Shape;165;p24"/>
          <p:cNvPicPr preferRelativeResize="0"/>
          <p:nvPr/>
        </p:nvPicPr>
        <p:blipFill rotWithShape="1">
          <a:blip r:embed="rId6">
            <a:alphaModFix/>
          </a:blip>
          <a:srcRect b="8585" l="0" r="0" t="22836"/>
          <a:stretch/>
        </p:blipFill>
        <p:spPr>
          <a:xfrm>
            <a:off x="6623825" y="632250"/>
            <a:ext cx="2183025" cy="1953657"/>
          </a:xfrm>
          <a:prstGeom prst="rect">
            <a:avLst/>
          </a:prstGeom>
          <a:noFill/>
          <a:ln>
            <a:noFill/>
          </a:ln>
        </p:spPr>
      </p:pic>
      <p:sp>
        <p:nvSpPr>
          <p:cNvPr id="166" name="Google Shape;166;p24"/>
          <p:cNvSpPr txBox="1"/>
          <p:nvPr>
            <p:ph idx="1" type="body"/>
          </p:nvPr>
        </p:nvSpPr>
        <p:spPr>
          <a:xfrm>
            <a:off x="311725" y="1058250"/>
            <a:ext cx="3797700" cy="31794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Clr>
                <a:srgbClr val="000000"/>
              </a:buClr>
              <a:buSzPts val="1700"/>
              <a:buFont typeface="Arial"/>
              <a:buChar char="●"/>
            </a:pPr>
            <a:r>
              <a:rPr lang="en" sz="1400">
                <a:solidFill>
                  <a:srgbClr val="000000"/>
                </a:solidFill>
                <a:latin typeface="Arial"/>
                <a:ea typeface="Arial"/>
                <a:cs typeface="Arial"/>
                <a:sym typeface="Arial"/>
              </a:rPr>
              <a:t>Largest group of birds in New Mexico (100’s of species)</a:t>
            </a:r>
            <a:endParaRPr sz="1400">
              <a:solidFill>
                <a:srgbClr val="000000"/>
              </a:solidFill>
              <a:latin typeface="Arial"/>
              <a:ea typeface="Arial"/>
              <a:cs typeface="Arial"/>
              <a:sym typeface="Arial"/>
            </a:endParaRPr>
          </a:p>
          <a:p>
            <a:pPr indent="-317500" lvl="0" marL="457200" rtl="0" algn="l">
              <a:lnSpc>
                <a:spcPct val="10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Also called “song birds”</a:t>
            </a:r>
            <a:endParaRPr sz="1400">
              <a:solidFill>
                <a:srgbClr val="000000"/>
              </a:solidFill>
              <a:latin typeface="Arial"/>
              <a:ea typeface="Arial"/>
              <a:cs typeface="Arial"/>
              <a:sym typeface="Arial"/>
            </a:endParaRPr>
          </a:p>
          <a:p>
            <a:pPr indent="-336550" lvl="0" marL="457200" rtl="0" algn="l">
              <a:lnSpc>
                <a:spcPct val="100000"/>
              </a:lnSpc>
              <a:spcBef>
                <a:spcPts val="0"/>
              </a:spcBef>
              <a:spcAft>
                <a:spcPts val="0"/>
              </a:spcAft>
              <a:buClr>
                <a:srgbClr val="000000"/>
              </a:buClr>
              <a:buSzPts val="1700"/>
              <a:buFont typeface="Arial"/>
              <a:buChar char="●"/>
            </a:pPr>
            <a:r>
              <a:rPr lang="en" sz="1400">
                <a:solidFill>
                  <a:srgbClr val="000000"/>
                </a:solidFill>
                <a:latin typeface="Arial"/>
                <a:ea typeface="Arial"/>
                <a:cs typeface="Arial"/>
                <a:sym typeface="Arial"/>
              </a:rPr>
              <a:t>Usually small birds that have one toe in the back of the foot and three toes in the front of the foot, making landing and holding onto a branch or other surface easy for them. </a:t>
            </a:r>
            <a:endParaRPr sz="1700">
              <a:latin typeface="Arial"/>
              <a:ea typeface="Arial"/>
              <a:cs typeface="Arial"/>
              <a:sym typeface="Arial"/>
            </a:endParaRPr>
          </a:p>
        </p:txBody>
      </p:sp>
      <p:sp>
        <p:nvSpPr>
          <p:cNvPr id="167" name="Google Shape;167;p24"/>
          <p:cNvSpPr txBox="1"/>
          <p:nvPr>
            <p:ph type="title"/>
          </p:nvPr>
        </p:nvSpPr>
        <p:spPr>
          <a:xfrm>
            <a:off x="311713" y="319350"/>
            <a:ext cx="3017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Peching Birds</a:t>
            </a:r>
            <a:endParaRPr/>
          </a:p>
        </p:txBody>
      </p:sp>
      <p:sp>
        <p:nvSpPr>
          <p:cNvPr id="168" name="Google Shape;168;p24"/>
          <p:cNvSpPr txBox="1"/>
          <p:nvPr/>
        </p:nvSpPr>
        <p:spPr>
          <a:xfrm>
            <a:off x="7713338" y="632250"/>
            <a:ext cx="10935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rPr>
              <a:t>House Finches</a:t>
            </a:r>
            <a:endParaRPr sz="1000">
              <a:solidFill>
                <a:srgbClr val="FFFFFF"/>
              </a:solidFill>
            </a:endParaRPr>
          </a:p>
        </p:txBody>
      </p:sp>
      <p:sp>
        <p:nvSpPr>
          <p:cNvPr id="169" name="Google Shape;169;p24"/>
          <p:cNvSpPr txBox="1"/>
          <p:nvPr/>
        </p:nvSpPr>
        <p:spPr>
          <a:xfrm>
            <a:off x="6722975" y="2745575"/>
            <a:ext cx="10935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t>American Robin</a:t>
            </a:r>
            <a:endParaRPr sz="1000"/>
          </a:p>
        </p:txBody>
      </p:sp>
      <p:sp>
        <p:nvSpPr>
          <p:cNvPr id="170" name="Google Shape;170;p24"/>
          <p:cNvSpPr txBox="1"/>
          <p:nvPr/>
        </p:nvSpPr>
        <p:spPr>
          <a:xfrm>
            <a:off x="4452450" y="2645363"/>
            <a:ext cx="12426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rPr>
              <a:t>American Goldfinch</a:t>
            </a:r>
            <a:endParaRPr sz="1000">
              <a:solidFill>
                <a:srgbClr val="FFFFFF"/>
              </a:solidFill>
            </a:endParaRPr>
          </a:p>
        </p:txBody>
      </p:sp>
      <p:sp>
        <p:nvSpPr>
          <p:cNvPr id="171" name="Google Shape;171;p24"/>
          <p:cNvSpPr txBox="1"/>
          <p:nvPr/>
        </p:nvSpPr>
        <p:spPr>
          <a:xfrm>
            <a:off x="4295165" y="632250"/>
            <a:ext cx="13623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rPr>
              <a:t>Mountain Chickadee</a:t>
            </a:r>
            <a:endParaRPr sz="1000">
              <a:solidFill>
                <a:srgbClr val="FFFFFF"/>
              </a:solidFill>
            </a:endParaRPr>
          </a:p>
        </p:txBody>
      </p:sp>
      <p:pic>
        <p:nvPicPr>
          <p:cNvPr id="172" name="Google Shape;172;p24"/>
          <p:cNvPicPr preferRelativeResize="0"/>
          <p:nvPr/>
        </p:nvPicPr>
        <p:blipFill>
          <a:blip r:embed="rId7">
            <a:alphaModFix/>
          </a:blip>
          <a:stretch>
            <a:fillRect/>
          </a:stretch>
        </p:blipFill>
        <p:spPr>
          <a:xfrm>
            <a:off x="1800125" y="3218450"/>
            <a:ext cx="2171700" cy="1428750"/>
          </a:xfrm>
          <a:prstGeom prst="rect">
            <a:avLst/>
          </a:prstGeom>
          <a:noFill/>
          <a:ln>
            <a:noFill/>
          </a:ln>
        </p:spPr>
      </p:pic>
      <p:pic>
        <p:nvPicPr>
          <p:cNvPr id="173" name="Google Shape;173;p24"/>
          <p:cNvPicPr preferRelativeResize="0"/>
          <p:nvPr/>
        </p:nvPicPr>
        <p:blipFill rotWithShape="1">
          <a:blip r:embed="rId8">
            <a:alphaModFix/>
          </a:blip>
          <a:srcRect b="17278" l="25475" r="62915" t="64600"/>
          <a:stretch/>
        </p:blipFill>
        <p:spPr>
          <a:xfrm>
            <a:off x="773200" y="2985875"/>
            <a:ext cx="840450" cy="1746625"/>
          </a:xfrm>
          <a:prstGeom prst="rect">
            <a:avLst/>
          </a:prstGeom>
          <a:noFill/>
          <a:ln>
            <a:noFill/>
          </a:ln>
        </p:spPr>
      </p:pic>
    </p:spTree>
  </p:cSld>
  <p:clrMapOvr>
    <a:masterClrMapping/>
  </p:clrMapOvr>
  <mc:AlternateContent>
    <mc:Choice Requires="p14">
      <p:transition spd="slow" p14:dur="1000">
        <p14:flip dir="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25"/>
          <p:cNvPicPr preferRelativeResize="0"/>
          <p:nvPr/>
        </p:nvPicPr>
        <p:blipFill rotWithShape="1">
          <a:blip r:embed="rId3">
            <a:alphaModFix/>
          </a:blip>
          <a:srcRect b="0" l="0" r="19723" t="0"/>
          <a:stretch/>
        </p:blipFill>
        <p:spPr>
          <a:xfrm>
            <a:off x="3690548" y="518229"/>
            <a:ext cx="2552202" cy="2119572"/>
          </a:xfrm>
          <a:prstGeom prst="rect">
            <a:avLst/>
          </a:prstGeom>
          <a:noFill/>
          <a:ln>
            <a:noFill/>
          </a:ln>
        </p:spPr>
      </p:pic>
      <p:pic>
        <p:nvPicPr>
          <p:cNvPr id="179" name="Google Shape;179;p25"/>
          <p:cNvPicPr preferRelativeResize="0"/>
          <p:nvPr/>
        </p:nvPicPr>
        <p:blipFill rotWithShape="1">
          <a:blip r:embed="rId4">
            <a:alphaModFix/>
          </a:blip>
          <a:srcRect b="0" l="17775" r="9760" t="17776"/>
          <a:stretch/>
        </p:blipFill>
        <p:spPr>
          <a:xfrm>
            <a:off x="6297050" y="2676775"/>
            <a:ext cx="2409126" cy="1822500"/>
          </a:xfrm>
          <a:prstGeom prst="rect">
            <a:avLst/>
          </a:prstGeom>
          <a:noFill/>
          <a:ln>
            <a:noFill/>
          </a:ln>
        </p:spPr>
      </p:pic>
      <p:pic>
        <p:nvPicPr>
          <p:cNvPr id="180" name="Google Shape;180;p25"/>
          <p:cNvPicPr preferRelativeResize="0"/>
          <p:nvPr/>
        </p:nvPicPr>
        <p:blipFill rotWithShape="1">
          <a:blip r:embed="rId5">
            <a:alphaModFix/>
          </a:blip>
          <a:srcRect b="2090" l="13096" r="0" t="4180"/>
          <a:stretch/>
        </p:blipFill>
        <p:spPr>
          <a:xfrm>
            <a:off x="6297050" y="564425"/>
            <a:ext cx="2409125" cy="2073374"/>
          </a:xfrm>
          <a:prstGeom prst="rect">
            <a:avLst/>
          </a:prstGeom>
          <a:noFill/>
          <a:ln>
            <a:noFill/>
          </a:ln>
        </p:spPr>
      </p:pic>
      <p:sp>
        <p:nvSpPr>
          <p:cNvPr id="181" name="Google Shape;181;p25"/>
          <p:cNvSpPr txBox="1"/>
          <p:nvPr>
            <p:ph idx="1" type="body"/>
          </p:nvPr>
        </p:nvSpPr>
        <p:spPr>
          <a:xfrm>
            <a:off x="311725" y="1058250"/>
            <a:ext cx="2808000" cy="3179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000000"/>
              </a:buClr>
              <a:buSzPts val="1800"/>
              <a:buFont typeface="Arial"/>
              <a:buChar char="●"/>
            </a:pPr>
            <a:r>
              <a:rPr lang="en" sz="1500">
                <a:solidFill>
                  <a:srgbClr val="000000"/>
                </a:solidFill>
                <a:latin typeface="Arial"/>
                <a:ea typeface="Arial"/>
                <a:cs typeface="Arial"/>
                <a:sym typeface="Arial"/>
              </a:rPr>
              <a:t>Also called “corvids” and technically belongs within the larger “perching birds” group. </a:t>
            </a:r>
            <a:endParaRPr sz="1500">
              <a:solidFill>
                <a:srgbClr val="000000"/>
              </a:solidFill>
              <a:latin typeface="Arial"/>
              <a:ea typeface="Arial"/>
              <a:cs typeface="Arial"/>
              <a:sym typeface="Arial"/>
            </a:endParaRPr>
          </a:p>
          <a:p>
            <a:pPr indent="-342900" lvl="0" marL="457200" rtl="0" algn="l">
              <a:lnSpc>
                <a:spcPct val="100000"/>
              </a:lnSpc>
              <a:spcBef>
                <a:spcPts val="0"/>
              </a:spcBef>
              <a:spcAft>
                <a:spcPts val="0"/>
              </a:spcAft>
              <a:buClr>
                <a:srgbClr val="000000"/>
              </a:buClr>
              <a:buSzPts val="1800"/>
              <a:buFont typeface="Arial"/>
              <a:buChar char="●"/>
            </a:pPr>
            <a:r>
              <a:rPr lang="en" sz="1500">
                <a:solidFill>
                  <a:srgbClr val="000000"/>
                </a:solidFill>
                <a:latin typeface="Arial"/>
                <a:ea typeface="Arial"/>
                <a:cs typeface="Arial"/>
                <a:sym typeface="Arial"/>
              </a:rPr>
              <a:t>Very intelligent</a:t>
            </a:r>
            <a:endParaRPr sz="1500">
              <a:solidFill>
                <a:srgbClr val="000000"/>
              </a:solidFill>
              <a:latin typeface="Arial"/>
              <a:ea typeface="Arial"/>
              <a:cs typeface="Arial"/>
              <a:sym typeface="Arial"/>
            </a:endParaRPr>
          </a:p>
          <a:p>
            <a:pPr indent="-342900" lvl="0" marL="457200" rtl="0" algn="l">
              <a:lnSpc>
                <a:spcPct val="100000"/>
              </a:lnSpc>
              <a:spcBef>
                <a:spcPts val="0"/>
              </a:spcBef>
              <a:spcAft>
                <a:spcPts val="0"/>
              </a:spcAft>
              <a:buClr>
                <a:srgbClr val="000000"/>
              </a:buClr>
              <a:buSzPts val="1800"/>
              <a:buFont typeface="Arial"/>
              <a:buChar char="●"/>
            </a:pPr>
            <a:r>
              <a:rPr lang="en" sz="1500">
                <a:solidFill>
                  <a:srgbClr val="000000"/>
                </a:solidFill>
                <a:latin typeface="Arial"/>
                <a:ea typeface="Arial"/>
                <a:cs typeface="Arial"/>
                <a:sym typeface="Arial"/>
              </a:rPr>
              <a:t>Able to live in many different habitats and eat different types of food due to the very general but strong shape of its beak.</a:t>
            </a:r>
            <a:endParaRPr sz="1800">
              <a:latin typeface="Arial"/>
              <a:ea typeface="Arial"/>
              <a:cs typeface="Arial"/>
              <a:sym typeface="Arial"/>
            </a:endParaRPr>
          </a:p>
        </p:txBody>
      </p:sp>
      <p:sp>
        <p:nvSpPr>
          <p:cNvPr id="182" name="Google Shape;182;p25"/>
          <p:cNvSpPr txBox="1"/>
          <p:nvPr>
            <p:ph type="title"/>
          </p:nvPr>
        </p:nvSpPr>
        <p:spPr>
          <a:xfrm>
            <a:off x="311713" y="319350"/>
            <a:ext cx="3017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Jays, Crows, and ravens</a:t>
            </a:r>
            <a:endParaRPr/>
          </a:p>
        </p:txBody>
      </p:sp>
      <p:sp>
        <p:nvSpPr>
          <p:cNvPr id="183" name="Google Shape;183;p25"/>
          <p:cNvSpPr txBox="1"/>
          <p:nvPr/>
        </p:nvSpPr>
        <p:spPr>
          <a:xfrm>
            <a:off x="6369425" y="577050"/>
            <a:ext cx="10935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rPr>
              <a:t>American Crow</a:t>
            </a:r>
            <a:endParaRPr sz="1000">
              <a:solidFill>
                <a:srgbClr val="FFFFFF"/>
              </a:solidFill>
            </a:endParaRPr>
          </a:p>
        </p:txBody>
      </p:sp>
      <p:sp>
        <p:nvSpPr>
          <p:cNvPr id="184" name="Google Shape;184;p25"/>
          <p:cNvSpPr txBox="1"/>
          <p:nvPr/>
        </p:nvSpPr>
        <p:spPr>
          <a:xfrm>
            <a:off x="7612675" y="2752975"/>
            <a:ext cx="1093500" cy="240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000"/>
              <a:t>Steller’s Jay</a:t>
            </a:r>
            <a:endParaRPr sz="1000"/>
          </a:p>
        </p:txBody>
      </p:sp>
      <p:sp>
        <p:nvSpPr>
          <p:cNvPr id="185" name="Google Shape;185;p25"/>
          <p:cNvSpPr txBox="1"/>
          <p:nvPr/>
        </p:nvSpPr>
        <p:spPr>
          <a:xfrm>
            <a:off x="3690540" y="577050"/>
            <a:ext cx="13623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t>Common Raven</a:t>
            </a:r>
            <a:endParaRPr sz="1000"/>
          </a:p>
        </p:txBody>
      </p:sp>
      <p:pic>
        <p:nvPicPr>
          <p:cNvPr id="186" name="Google Shape;186;p25"/>
          <p:cNvPicPr preferRelativeResize="0"/>
          <p:nvPr/>
        </p:nvPicPr>
        <p:blipFill>
          <a:blip r:embed="rId6">
            <a:alphaModFix/>
          </a:blip>
          <a:stretch>
            <a:fillRect/>
          </a:stretch>
        </p:blipFill>
        <p:spPr>
          <a:xfrm>
            <a:off x="3890852" y="2836376"/>
            <a:ext cx="1836475" cy="1655702"/>
          </a:xfrm>
          <a:prstGeom prst="rect">
            <a:avLst/>
          </a:prstGeom>
          <a:noFill/>
          <a:ln>
            <a:noFill/>
          </a:ln>
        </p:spPr>
      </p:pic>
    </p:spTree>
  </p:cSld>
  <p:clrMapOvr>
    <a:masterClrMapping/>
  </p:clrMapOvr>
  <mc:AlternateContent>
    <mc:Choice Requires="p14">
      <p:transition spd="slow" p14:dur="1000">
        <p14:flip dir="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p26"/>
          <p:cNvPicPr preferRelativeResize="0"/>
          <p:nvPr/>
        </p:nvPicPr>
        <p:blipFill rotWithShape="1">
          <a:blip r:embed="rId3">
            <a:alphaModFix/>
          </a:blip>
          <a:srcRect b="11723" l="0" r="4122" t="0"/>
          <a:stretch/>
        </p:blipFill>
        <p:spPr>
          <a:xfrm>
            <a:off x="3119725" y="2616225"/>
            <a:ext cx="3371598" cy="2069524"/>
          </a:xfrm>
          <a:prstGeom prst="rect">
            <a:avLst/>
          </a:prstGeom>
          <a:noFill/>
          <a:ln>
            <a:noFill/>
          </a:ln>
        </p:spPr>
      </p:pic>
      <p:pic>
        <p:nvPicPr>
          <p:cNvPr id="192" name="Google Shape;192;p26"/>
          <p:cNvPicPr preferRelativeResize="0"/>
          <p:nvPr/>
        </p:nvPicPr>
        <p:blipFill rotWithShape="1">
          <a:blip r:embed="rId4">
            <a:alphaModFix/>
          </a:blip>
          <a:srcRect b="0" l="25412" r="0" t="11870"/>
          <a:stretch/>
        </p:blipFill>
        <p:spPr>
          <a:xfrm>
            <a:off x="6607625" y="2652075"/>
            <a:ext cx="2395674" cy="1997823"/>
          </a:xfrm>
          <a:prstGeom prst="rect">
            <a:avLst/>
          </a:prstGeom>
          <a:noFill/>
          <a:ln>
            <a:noFill/>
          </a:ln>
        </p:spPr>
      </p:pic>
      <p:pic>
        <p:nvPicPr>
          <p:cNvPr id="193" name="Google Shape;193;p26"/>
          <p:cNvPicPr preferRelativeResize="0"/>
          <p:nvPr/>
        </p:nvPicPr>
        <p:blipFill rotWithShape="1">
          <a:blip r:embed="rId5">
            <a:alphaModFix/>
          </a:blip>
          <a:srcRect b="2061" l="17885" r="8177" t="2061"/>
          <a:stretch/>
        </p:blipFill>
        <p:spPr>
          <a:xfrm>
            <a:off x="6578925" y="450925"/>
            <a:ext cx="2453074" cy="2120825"/>
          </a:xfrm>
          <a:prstGeom prst="rect">
            <a:avLst/>
          </a:prstGeom>
          <a:noFill/>
          <a:ln>
            <a:noFill/>
          </a:ln>
        </p:spPr>
      </p:pic>
      <p:pic>
        <p:nvPicPr>
          <p:cNvPr id="194" name="Google Shape;194;p26"/>
          <p:cNvPicPr preferRelativeResize="0"/>
          <p:nvPr/>
        </p:nvPicPr>
        <p:blipFill rotWithShape="1">
          <a:blip r:embed="rId6">
            <a:alphaModFix/>
          </a:blip>
          <a:srcRect b="21314" l="0" r="17403" t="9413"/>
          <a:stretch/>
        </p:blipFill>
        <p:spPr>
          <a:xfrm>
            <a:off x="3119725" y="450925"/>
            <a:ext cx="3371603" cy="2120825"/>
          </a:xfrm>
          <a:prstGeom prst="rect">
            <a:avLst/>
          </a:prstGeom>
          <a:noFill/>
          <a:ln>
            <a:noFill/>
          </a:ln>
        </p:spPr>
      </p:pic>
      <p:sp>
        <p:nvSpPr>
          <p:cNvPr id="195" name="Google Shape;195;p26"/>
          <p:cNvSpPr txBox="1"/>
          <p:nvPr>
            <p:ph idx="1" type="body"/>
          </p:nvPr>
        </p:nvSpPr>
        <p:spPr>
          <a:xfrm>
            <a:off x="218525" y="1058250"/>
            <a:ext cx="2901300" cy="31794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Clr>
                <a:srgbClr val="000000"/>
              </a:buClr>
              <a:buSzPts val="1600"/>
              <a:buFont typeface="Arial"/>
              <a:buChar char="●"/>
            </a:pPr>
            <a:r>
              <a:rPr lang="en" sz="1600">
                <a:solidFill>
                  <a:srgbClr val="000000"/>
                </a:solidFill>
                <a:latin typeface="Arial"/>
                <a:ea typeface="Arial"/>
                <a:cs typeface="Arial"/>
                <a:sym typeface="Arial"/>
              </a:rPr>
              <a:t>Have long, straight, pointed beak</a:t>
            </a:r>
            <a:r>
              <a:rPr lang="en" sz="1600">
                <a:solidFill>
                  <a:srgbClr val="000000"/>
                </a:solidFill>
                <a:latin typeface="Arial"/>
                <a:ea typeface="Arial"/>
                <a:cs typeface="Arial"/>
                <a:sym typeface="Arial"/>
              </a:rPr>
              <a:t>, l</a:t>
            </a:r>
            <a:r>
              <a:rPr lang="en" sz="1600">
                <a:solidFill>
                  <a:srgbClr val="000000"/>
                </a:solidFill>
                <a:latin typeface="Arial"/>
                <a:ea typeface="Arial"/>
                <a:cs typeface="Arial"/>
                <a:sym typeface="Arial"/>
              </a:rPr>
              <a:t>ong legs, and long splayed toes used as they walk through water and over muddy shores while</a:t>
            </a:r>
            <a:r>
              <a:rPr lang="en" sz="1600">
                <a:solidFill>
                  <a:srgbClr val="000000"/>
                </a:solidFill>
                <a:latin typeface="Arial"/>
                <a:ea typeface="Arial"/>
                <a:cs typeface="Arial"/>
                <a:sym typeface="Arial"/>
              </a:rPr>
              <a:t> hunting/searching for food</a:t>
            </a:r>
            <a:r>
              <a:rPr lang="en" sz="1600">
                <a:solidFill>
                  <a:srgbClr val="000000"/>
                </a:solidFill>
                <a:latin typeface="Arial"/>
                <a:ea typeface="Arial"/>
                <a:cs typeface="Arial"/>
                <a:sym typeface="Arial"/>
              </a:rPr>
              <a:t>.</a:t>
            </a:r>
            <a:endParaRPr sz="1600">
              <a:latin typeface="Arial"/>
              <a:ea typeface="Arial"/>
              <a:cs typeface="Arial"/>
              <a:sym typeface="Arial"/>
            </a:endParaRPr>
          </a:p>
        </p:txBody>
      </p:sp>
      <p:sp>
        <p:nvSpPr>
          <p:cNvPr id="196" name="Google Shape;196;p26"/>
          <p:cNvSpPr txBox="1"/>
          <p:nvPr>
            <p:ph type="title"/>
          </p:nvPr>
        </p:nvSpPr>
        <p:spPr>
          <a:xfrm>
            <a:off x="311713" y="319350"/>
            <a:ext cx="3017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Wading birds</a:t>
            </a:r>
            <a:endParaRPr/>
          </a:p>
        </p:txBody>
      </p:sp>
      <p:sp>
        <p:nvSpPr>
          <p:cNvPr id="197" name="Google Shape;197;p26"/>
          <p:cNvSpPr txBox="1"/>
          <p:nvPr/>
        </p:nvSpPr>
        <p:spPr>
          <a:xfrm>
            <a:off x="6578925" y="577050"/>
            <a:ext cx="10935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rPr>
              <a:t>Snowy Egret</a:t>
            </a:r>
            <a:endParaRPr sz="1000">
              <a:solidFill>
                <a:srgbClr val="FFFFFF"/>
              </a:solidFill>
            </a:endParaRPr>
          </a:p>
        </p:txBody>
      </p:sp>
      <p:sp>
        <p:nvSpPr>
          <p:cNvPr id="198" name="Google Shape;198;p26"/>
          <p:cNvSpPr txBox="1"/>
          <p:nvPr/>
        </p:nvSpPr>
        <p:spPr>
          <a:xfrm>
            <a:off x="6636325" y="2780125"/>
            <a:ext cx="1800300" cy="240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000"/>
              <a:t>Black-crowned Night Heron</a:t>
            </a:r>
            <a:endParaRPr sz="1000"/>
          </a:p>
        </p:txBody>
      </p:sp>
      <p:sp>
        <p:nvSpPr>
          <p:cNvPr id="199" name="Google Shape;199;p26"/>
          <p:cNvSpPr txBox="1"/>
          <p:nvPr/>
        </p:nvSpPr>
        <p:spPr>
          <a:xfrm>
            <a:off x="3209690" y="577050"/>
            <a:ext cx="13623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rPr>
              <a:t>Great Blue Heron</a:t>
            </a:r>
            <a:endParaRPr sz="1000">
              <a:solidFill>
                <a:srgbClr val="FFFFFF"/>
              </a:solidFill>
            </a:endParaRPr>
          </a:p>
        </p:txBody>
      </p:sp>
      <p:pic>
        <p:nvPicPr>
          <p:cNvPr id="200" name="Google Shape;200;p26"/>
          <p:cNvPicPr preferRelativeResize="0"/>
          <p:nvPr/>
        </p:nvPicPr>
        <p:blipFill>
          <a:blip r:embed="rId7">
            <a:alphaModFix/>
          </a:blip>
          <a:stretch>
            <a:fillRect/>
          </a:stretch>
        </p:blipFill>
        <p:spPr>
          <a:xfrm>
            <a:off x="920163" y="3146713"/>
            <a:ext cx="1800225" cy="1800225"/>
          </a:xfrm>
          <a:prstGeom prst="rect">
            <a:avLst/>
          </a:prstGeom>
          <a:noFill/>
          <a:ln>
            <a:noFill/>
          </a:ln>
        </p:spPr>
      </p:pic>
      <p:sp>
        <p:nvSpPr>
          <p:cNvPr id="201" name="Google Shape;201;p26"/>
          <p:cNvSpPr txBox="1"/>
          <p:nvPr/>
        </p:nvSpPr>
        <p:spPr>
          <a:xfrm>
            <a:off x="3209690" y="2687925"/>
            <a:ext cx="13623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rPr>
              <a:t>Sandhill Cranes</a:t>
            </a:r>
            <a:endParaRPr sz="1000">
              <a:solidFill>
                <a:srgbClr val="FFFFFF"/>
              </a:solidFill>
            </a:endParaRPr>
          </a:p>
        </p:txBody>
      </p:sp>
    </p:spTree>
  </p:cSld>
  <p:clrMapOvr>
    <a:masterClrMapping/>
  </p:clrMapOvr>
  <mc:AlternateContent>
    <mc:Choice Requires="p14">
      <p:transition spd="slow" p14:dur="1000">
        <p14:flip dir="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id="206" name="Google Shape;206;p27"/>
          <p:cNvPicPr preferRelativeResize="0"/>
          <p:nvPr/>
        </p:nvPicPr>
        <p:blipFill rotWithShape="1">
          <a:blip r:embed="rId3">
            <a:alphaModFix/>
          </a:blip>
          <a:srcRect b="4080" l="14971" r="5814" t="10384"/>
          <a:stretch/>
        </p:blipFill>
        <p:spPr>
          <a:xfrm>
            <a:off x="3677800" y="577050"/>
            <a:ext cx="2361377" cy="3412902"/>
          </a:xfrm>
          <a:prstGeom prst="rect">
            <a:avLst/>
          </a:prstGeom>
          <a:noFill/>
          <a:ln>
            <a:noFill/>
          </a:ln>
        </p:spPr>
      </p:pic>
      <p:pic>
        <p:nvPicPr>
          <p:cNvPr id="207" name="Google Shape;207;p27"/>
          <p:cNvPicPr preferRelativeResize="0"/>
          <p:nvPr/>
        </p:nvPicPr>
        <p:blipFill rotWithShape="1">
          <a:blip r:embed="rId4">
            <a:alphaModFix/>
          </a:blip>
          <a:srcRect b="0" l="0" r="12041" t="0"/>
          <a:stretch/>
        </p:blipFill>
        <p:spPr>
          <a:xfrm>
            <a:off x="6324200" y="577050"/>
            <a:ext cx="2361375" cy="3412900"/>
          </a:xfrm>
          <a:prstGeom prst="rect">
            <a:avLst/>
          </a:prstGeom>
          <a:noFill/>
          <a:ln>
            <a:noFill/>
          </a:ln>
        </p:spPr>
      </p:pic>
      <p:sp>
        <p:nvSpPr>
          <p:cNvPr id="208" name="Google Shape;208;p27"/>
          <p:cNvSpPr txBox="1"/>
          <p:nvPr>
            <p:ph idx="1" type="body"/>
          </p:nvPr>
        </p:nvSpPr>
        <p:spPr>
          <a:xfrm>
            <a:off x="311725" y="1058250"/>
            <a:ext cx="2808000" cy="3179400"/>
          </a:xfrm>
          <a:prstGeom prst="rect">
            <a:avLst/>
          </a:prstGeom>
        </p:spPr>
        <p:txBody>
          <a:bodyPr anchorCtr="0" anchor="t" bIns="91425" lIns="91425" spcFirstLastPara="1" rIns="91425" wrap="square" tIns="91425">
            <a:noAutofit/>
          </a:bodyPr>
          <a:lstStyle/>
          <a:p>
            <a:pPr indent="-381000" lvl="0" marL="457200" rtl="0" algn="l">
              <a:lnSpc>
                <a:spcPct val="100000"/>
              </a:lnSpc>
              <a:spcBef>
                <a:spcPts val="0"/>
              </a:spcBef>
              <a:spcAft>
                <a:spcPts val="0"/>
              </a:spcAft>
              <a:buClr>
                <a:srgbClr val="000000"/>
              </a:buClr>
              <a:buSzPts val="2400"/>
              <a:buFont typeface="Arial"/>
              <a:buChar char="●"/>
            </a:pPr>
            <a:r>
              <a:rPr lang="en" sz="1600">
                <a:solidFill>
                  <a:srgbClr val="000000"/>
                </a:solidFill>
                <a:latin typeface="Arial"/>
                <a:ea typeface="Arial"/>
                <a:cs typeface="Arial"/>
                <a:sym typeface="Arial"/>
              </a:rPr>
              <a:t>Have a strong pointed beak, a sturdy tail that helps the bird cling to a tree, and feet with two toes in front, and two toes facing backwards.</a:t>
            </a:r>
            <a:endParaRPr sz="2400">
              <a:latin typeface="Arial"/>
              <a:ea typeface="Arial"/>
              <a:cs typeface="Arial"/>
              <a:sym typeface="Arial"/>
            </a:endParaRPr>
          </a:p>
        </p:txBody>
      </p:sp>
      <p:sp>
        <p:nvSpPr>
          <p:cNvPr id="209" name="Google Shape;209;p27"/>
          <p:cNvSpPr txBox="1"/>
          <p:nvPr>
            <p:ph type="title"/>
          </p:nvPr>
        </p:nvSpPr>
        <p:spPr>
          <a:xfrm>
            <a:off x="311713" y="319350"/>
            <a:ext cx="3017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Woodpeckers</a:t>
            </a:r>
            <a:endParaRPr/>
          </a:p>
        </p:txBody>
      </p:sp>
      <p:sp>
        <p:nvSpPr>
          <p:cNvPr id="210" name="Google Shape;210;p27"/>
          <p:cNvSpPr txBox="1"/>
          <p:nvPr/>
        </p:nvSpPr>
        <p:spPr>
          <a:xfrm>
            <a:off x="6324200" y="3541119"/>
            <a:ext cx="1325400" cy="30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rPr>
              <a:t>Northern Flicker</a:t>
            </a:r>
            <a:endParaRPr sz="1000">
              <a:solidFill>
                <a:srgbClr val="FFFFFF"/>
              </a:solidFill>
            </a:endParaRPr>
          </a:p>
        </p:txBody>
      </p:sp>
      <p:sp>
        <p:nvSpPr>
          <p:cNvPr id="211" name="Google Shape;211;p27"/>
          <p:cNvSpPr txBox="1"/>
          <p:nvPr/>
        </p:nvSpPr>
        <p:spPr>
          <a:xfrm>
            <a:off x="3821813" y="3572475"/>
            <a:ext cx="18003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rPr>
              <a:t>Hairy Woodpecker</a:t>
            </a:r>
            <a:endParaRPr sz="1000">
              <a:solidFill>
                <a:srgbClr val="FFFFFF"/>
              </a:solidFill>
            </a:endParaRPr>
          </a:p>
        </p:txBody>
      </p:sp>
      <p:pic>
        <p:nvPicPr>
          <p:cNvPr id="212" name="Google Shape;212;p27"/>
          <p:cNvPicPr preferRelativeResize="0"/>
          <p:nvPr/>
        </p:nvPicPr>
        <p:blipFill>
          <a:blip r:embed="rId5">
            <a:alphaModFix/>
          </a:blip>
          <a:stretch>
            <a:fillRect/>
          </a:stretch>
        </p:blipFill>
        <p:spPr>
          <a:xfrm>
            <a:off x="996350" y="2928213"/>
            <a:ext cx="1647825" cy="1781175"/>
          </a:xfrm>
          <a:prstGeom prst="rect">
            <a:avLst/>
          </a:prstGeom>
          <a:noFill/>
          <a:ln>
            <a:noFill/>
          </a:ln>
        </p:spPr>
      </p:pic>
    </p:spTree>
  </p:cSld>
  <p:clrMapOvr>
    <a:masterClrMapping/>
  </p:clrMapOvr>
  <mc:AlternateContent>
    <mc:Choice Requires="p14">
      <p:transition spd="slow" p14:dur="1000">
        <p14:flip dir="l"/>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pic>
        <p:nvPicPr>
          <p:cNvPr id="217" name="Google Shape;217;p28"/>
          <p:cNvPicPr preferRelativeResize="0"/>
          <p:nvPr/>
        </p:nvPicPr>
        <p:blipFill rotWithShape="1">
          <a:blip r:embed="rId3">
            <a:alphaModFix/>
          </a:blip>
          <a:srcRect b="19582" l="46017" r="6491" t="8106"/>
          <a:stretch/>
        </p:blipFill>
        <p:spPr>
          <a:xfrm>
            <a:off x="5888475" y="621925"/>
            <a:ext cx="2807995" cy="2851027"/>
          </a:xfrm>
          <a:prstGeom prst="rect">
            <a:avLst/>
          </a:prstGeom>
          <a:noFill/>
          <a:ln>
            <a:noFill/>
          </a:ln>
        </p:spPr>
      </p:pic>
      <p:sp>
        <p:nvSpPr>
          <p:cNvPr id="218" name="Google Shape;218;p28"/>
          <p:cNvSpPr txBox="1"/>
          <p:nvPr>
            <p:ph idx="1" type="body"/>
          </p:nvPr>
        </p:nvSpPr>
        <p:spPr>
          <a:xfrm>
            <a:off x="311725" y="1058250"/>
            <a:ext cx="2411100" cy="3179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Have chubby bodies, short legs, short necks and small heads. </a:t>
            </a:r>
            <a:endParaRPr sz="1800">
              <a:latin typeface="Arial"/>
              <a:ea typeface="Arial"/>
              <a:cs typeface="Arial"/>
              <a:sym typeface="Arial"/>
            </a:endParaRPr>
          </a:p>
        </p:txBody>
      </p:sp>
      <p:sp>
        <p:nvSpPr>
          <p:cNvPr id="219" name="Google Shape;219;p28"/>
          <p:cNvSpPr txBox="1"/>
          <p:nvPr>
            <p:ph type="title"/>
          </p:nvPr>
        </p:nvSpPr>
        <p:spPr>
          <a:xfrm>
            <a:off x="311713" y="319350"/>
            <a:ext cx="3017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Pigeons &amp; Doves</a:t>
            </a:r>
            <a:endParaRPr/>
          </a:p>
        </p:txBody>
      </p:sp>
      <p:sp>
        <p:nvSpPr>
          <p:cNvPr id="220" name="Google Shape;220;p28"/>
          <p:cNvSpPr txBox="1"/>
          <p:nvPr/>
        </p:nvSpPr>
        <p:spPr>
          <a:xfrm>
            <a:off x="7371075" y="755244"/>
            <a:ext cx="1325400" cy="303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000">
                <a:solidFill>
                  <a:srgbClr val="FFFFFF"/>
                </a:solidFill>
              </a:rPr>
              <a:t>White-winged Dove</a:t>
            </a:r>
            <a:endParaRPr sz="1000">
              <a:solidFill>
                <a:srgbClr val="FFFFFF"/>
              </a:solidFill>
            </a:endParaRPr>
          </a:p>
        </p:txBody>
      </p:sp>
      <p:pic>
        <p:nvPicPr>
          <p:cNvPr id="221" name="Google Shape;221;p28"/>
          <p:cNvPicPr preferRelativeResize="0"/>
          <p:nvPr/>
        </p:nvPicPr>
        <p:blipFill>
          <a:blip r:embed="rId4">
            <a:alphaModFix/>
          </a:blip>
          <a:stretch>
            <a:fillRect/>
          </a:stretch>
        </p:blipFill>
        <p:spPr>
          <a:xfrm>
            <a:off x="478075" y="2571750"/>
            <a:ext cx="2305050" cy="1733550"/>
          </a:xfrm>
          <a:prstGeom prst="rect">
            <a:avLst/>
          </a:prstGeom>
          <a:noFill/>
          <a:ln>
            <a:noFill/>
          </a:ln>
        </p:spPr>
      </p:pic>
      <p:pic>
        <p:nvPicPr>
          <p:cNvPr id="222" name="Google Shape;222;p28"/>
          <p:cNvPicPr preferRelativeResize="0"/>
          <p:nvPr/>
        </p:nvPicPr>
        <p:blipFill rotWithShape="1">
          <a:blip r:embed="rId5">
            <a:alphaModFix/>
          </a:blip>
          <a:srcRect b="0" l="8531" r="30444" t="1632"/>
          <a:stretch/>
        </p:blipFill>
        <p:spPr>
          <a:xfrm>
            <a:off x="2931800" y="621925"/>
            <a:ext cx="2808000" cy="2851026"/>
          </a:xfrm>
          <a:prstGeom prst="rect">
            <a:avLst/>
          </a:prstGeom>
          <a:noFill/>
          <a:ln>
            <a:noFill/>
          </a:ln>
        </p:spPr>
      </p:pic>
      <p:sp>
        <p:nvSpPr>
          <p:cNvPr id="223" name="Google Shape;223;p28"/>
          <p:cNvSpPr txBox="1"/>
          <p:nvPr/>
        </p:nvSpPr>
        <p:spPr>
          <a:xfrm>
            <a:off x="3939488" y="621925"/>
            <a:ext cx="1800300" cy="240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000"/>
              <a:t>Rock Pigeon</a:t>
            </a:r>
            <a:endParaRPr sz="1000"/>
          </a:p>
        </p:txBody>
      </p:sp>
    </p:spTree>
  </p:cSld>
  <p:clrMapOvr>
    <a:masterClrMapping/>
  </p:clrMapOvr>
  <mc:AlternateContent>
    <mc:Choice Requires="p14">
      <p:transition spd="slow" p14:dur="1000">
        <p14:flip dir="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9"/>
          <p:cNvSpPr txBox="1"/>
          <p:nvPr>
            <p:ph idx="1" type="body"/>
          </p:nvPr>
        </p:nvSpPr>
        <p:spPr>
          <a:xfrm>
            <a:off x="789625" y="1596850"/>
            <a:ext cx="2857800" cy="26409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There are lots of groups of birds around the world, but we don’t usually see them around New Mexico.</a:t>
            </a:r>
            <a:endParaRPr sz="1800">
              <a:solidFill>
                <a:srgbClr val="000000"/>
              </a:solidFill>
              <a:latin typeface="Arial"/>
              <a:ea typeface="Arial"/>
              <a:cs typeface="Arial"/>
              <a:sym typeface="Arial"/>
            </a:endParaRPr>
          </a:p>
          <a:p>
            <a:pPr indent="-342900" lvl="0" marL="457200" rtl="0" algn="l">
              <a:lnSpc>
                <a:spcPct val="100000"/>
              </a:lnSpc>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Can you recognize these silhouettes?</a:t>
            </a:r>
            <a:endParaRPr sz="1800">
              <a:solidFill>
                <a:srgbClr val="000000"/>
              </a:solidFill>
              <a:latin typeface="Arial"/>
              <a:ea typeface="Arial"/>
              <a:cs typeface="Arial"/>
              <a:sym typeface="Arial"/>
            </a:endParaRPr>
          </a:p>
        </p:txBody>
      </p:sp>
      <p:sp>
        <p:nvSpPr>
          <p:cNvPr id="229" name="Google Shape;229;p29"/>
          <p:cNvSpPr txBox="1"/>
          <p:nvPr>
            <p:ph type="title"/>
          </p:nvPr>
        </p:nvSpPr>
        <p:spPr>
          <a:xfrm>
            <a:off x="924473" y="841150"/>
            <a:ext cx="24378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600"/>
              <a:t>Other groups</a:t>
            </a:r>
            <a:endParaRPr sz="3600"/>
          </a:p>
        </p:txBody>
      </p:sp>
      <p:pic>
        <p:nvPicPr>
          <p:cNvPr id="230" name="Google Shape;230;p29"/>
          <p:cNvPicPr preferRelativeResize="0"/>
          <p:nvPr/>
        </p:nvPicPr>
        <p:blipFill>
          <a:blip r:embed="rId3">
            <a:alphaModFix/>
          </a:blip>
          <a:stretch>
            <a:fillRect/>
          </a:stretch>
        </p:blipFill>
        <p:spPr>
          <a:xfrm>
            <a:off x="4224975" y="1058250"/>
            <a:ext cx="1901330" cy="2150100"/>
          </a:xfrm>
          <a:prstGeom prst="rect">
            <a:avLst/>
          </a:prstGeom>
          <a:noFill/>
          <a:ln>
            <a:noFill/>
          </a:ln>
        </p:spPr>
      </p:pic>
      <p:pic>
        <p:nvPicPr>
          <p:cNvPr id="231" name="Google Shape;231;p29"/>
          <p:cNvPicPr preferRelativeResize="0"/>
          <p:nvPr/>
        </p:nvPicPr>
        <p:blipFill>
          <a:blip r:embed="rId4">
            <a:alphaModFix/>
          </a:blip>
          <a:stretch>
            <a:fillRect/>
          </a:stretch>
        </p:blipFill>
        <p:spPr>
          <a:xfrm>
            <a:off x="5941525" y="2280726"/>
            <a:ext cx="1504800" cy="2441125"/>
          </a:xfrm>
          <a:prstGeom prst="rect">
            <a:avLst/>
          </a:prstGeom>
          <a:noFill/>
          <a:ln>
            <a:noFill/>
          </a:ln>
        </p:spPr>
      </p:pic>
      <p:pic>
        <p:nvPicPr>
          <p:cNvPr id="232" name="Google Shape;232;p29"/>
          <p:cNvPicPr preferRelativeResize="0"/>
          <p:nvPr/>
        </p:nvPicPr>
        <p:blipFill>
          <a:blip r:embed="rId5">
            <a:alphaModFix/>
          </a:blip>
          <a:stretch>
            <a:fillRect/>
          </a:stretch>
        </p:blipFill>
        <p:spPr>
          <a:xfrm>
            <a:off x="6126300" y="504326"/>
            <a:ext cx="2241365" cy="2067426"/>
          </a:xfrm>
          <a:prstGeom prst="rect">
            <a:avLst/>
          </a:prstGeom>
          <a:noFill/>
          <a:ln>
            <a:noFill/>
          </a:ln>
        </p:spPr>
      </p:pic>
    </p:spTree>
  </p:cSld>
  <p:clrMapOvr>
    <a:masterClrMapping/>
  </p:clrMapOvr>
  <mc:AlternateContent>
    <mc:Choice Requires="p14">
      <p:transition spd="slow" p14:dur="1000">
        <p14:flip dir="l"/>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36" name="Shape 236"/>
        <p:cNvGrpSpPr/>
        <p:nvPr/>
      </p:nvGrpSpPr>
      <p:grpSpPr>
        <a:xfrm>
          <a:off x="0" y="0"/>
          <a:ext cx="0" cy="0"/>
          <a:chOff x="0" y="0"/>
          <a:chExt cx="0" cy="0"/>
        </a:xfrm>
      </p:grpSpPr>
      <p:pic>
        <p:nvPicPr>
          <p:cNvPr id="237" name="Google Shape;237;p30"/>
          <p:cNvPicPr preferRelativeResize="0"/>
          <p:nvPr/>
        </p:nvPicPr>
        <p:blipFill rotWithShape="1">
          <a:blip r:embed="rId3">
            <a:alphaModFix/>
          </a:blip>
          <a:srcRect b="0" l="9190" r="5550" t="0"/>
          <a:stretch/>
        </p:blipFill>
        <p:spPr>
          <a:xfrm>
            <a:off x="4673400" y="847600"/>
            <a:ext cx="3999900" cy="3448298"/>
          </a:xfrm>
          <a:prstGeom prst="rect">
            <a:avLst/>
          </a:prstGeom>
          <a:noFill/>
          <a:ln>
            <a:noFill/>
          </a:ln>
        </p:spPr>
      </p:pic>
      <p:sp>
        <p:nvSpPr>
          <p:cNvPr id="238" name="Google Shape;238;p30"/>
          <p:cNvSpPr txBox="1"/>
          <p:nvPr>
            <p:ph type="title"/>
          </p:nvPr>
        </p:nvSpPr>
        <p:spPr>
          <a:xfrm>
            <a:off x="311700" y="84760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Learn more about birds:</a:t>
            </a:r>
            <a:endParaRPr>
              <a:solidFill>
                <a:srgbClr val="FFFFFF"/>
              </a:solidFill>
            </a:endParaRPr>
          </a:p>
        </p:txBody>
      </p:sp>
      <p:sp>
        <p:nvSpPr>
          <p:cNvPr id="239" name="Google Shape;239;p30"/>
          <p:cNvSpPr txBox="1"/>
          <p:nvPr>
            <p:ph idx="1" type="body"/>
          </p:nvPr>
        </p:nvSpPr>
        <p:spPr>
          <a:xfrm>
            <a:off x="311700" y="1941500"/>
            <a:ext cx="4260300" cy="262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Audubon’s Online Guide to North American Birds (</a:t>
            </a:r>
            <a:r>
              <a:rPr lang="en" u="sng">
                <a:solidFill>
                  <a:schemeClr val="lt1"/>
                </a:solidFill>
                <a:hlinkClick r:id="rId4"/>
              </a:rPr>
              <a:t>English</a:t>
            </a:r>
            <a:r>
              <a:rPr lang="en">
                <a:solidFill>
                  <a:schemeClr val="lt1"/>
                </a:solidFill>
              </a:rPr>
              <a:t>/</a:t>
            </a:r>
            <a:r>
              <a:rPr lang="en" u="sng">
                <a:solidFill>
                  <a:schemeClr val="lt1"/>
                </a:solidFill>
                <a:hlinkClick r:id="rId5"/>
              </a:rPr>
              <a:t>Spanish</a:t>
            </a:r>
            <a:r>
              <a:rPr lang="en">
                <a:solidFill>
                  <a:schemeClr val="lt1"/>
                </a:solidFill>
              </a:rPr>
              <a:t>)</a:t>
            </a:r>
            <a:endParaRPr>
              <a:solidFill>
                <a:schemeClr val="lt1"/>
              </a:solidFill>
            </a:endParaRPr>
          </a:p>
          <a:p>
            <a:pPr indent="0" lvl="0" marL="0" rtl="0" algn="l">
              <a:spcBef>
                <a:spcPts val="1600"/>
              </a:spcBef>
              <a:spcAft>
                <a:spcPts val="0"/>
              </a:spcAft>
              <a:buNone/>
            </a:pPr>
            <a:r>
              <a:rPr lang="en">
                <a:solidFill>
                  <a:schemeClr val="lt1"/>
                </a:solidFill>
              </a:rPr>
              <a:t>Use the free </a:t>
            </a:r>
            <a:r>
              <a:rPr lang="en" u="sng">
                <a:solidFill>
                  <a:schemeClr val="lt1"/>
                </a:solidFill>
                <a:hlinkClick r:id="rId6"/>
              </a:rPr>
              <a:t>Audubon Field Guide App</a:t>
            </a:r>
            <a:endParaRPr>
              <a:solidFill>
                <a:schemeClr val="lt1"/>
              </a:solidFill>
            </a:endParaRPr>
          </a:p>
          <a:p>
            <a:pPr indent="0" lvl="0" marL="0" rtl="0" algn="l">
              <a:spcBef>
                <a:spcPts val="1600"/>
              </a:spcBef>
              <a:spcAft>
                <a:spcPts val="1600"/>
              </a:spcAft>
              <a:buNone/>
            </a:pPr>
            <a:r>
              <a:rPr lang="en">
                <a:solidFill>
                  <a:schemeClr val="lt1"/>
                </a:solidFill>
              </a:rPr>
              <a:t>Try the free </a:t>
            </a:r>
            <a:r>
              <a:rPr lang="en" u="sng">
                <a:solidFill>
                  <a:schemeClr val="lt1"/>
                </a:solidFill>
                <a:hlinkClick r:id="rId7"/>
              </a:rPr>
              <a:t>Merlin Bird ID</a:t>
            </a:r>
            <a:r>
              <a:rPr lang="en">
                <a:solidFill>
                  <a:schemeClr val="lt1"/>
                </a:solidFill>
              </a:rPr>
              <a:t> App</a:t>
            </a:r>
            <a:endParaRPr>
              <a:solidFill>
                <a:schemeClr val="lt1"/>
              </a:solidFill>
            </a:endParaRPr>
          </a:p>
        </p:txBody>
      </p:sp>
      <p:sp>
        <p:nvSpPr>
          <p:cNvPr id="240" name="Google Shape;240;p30"/>
          <p:cNvSpPr txBox="1"/>
          <p:nvPr>
            <p:ph idx="2" type="body"/>
          </p:nvPr>
        </p:nvSpPr>
        <p:spPr>
          <a:xfrm>
            <a:off x="6818700" y="3932000"/>
            <a:ext cx="1854600" cy="363900"/>
          </a:xfrm>
          <a:prstGeom prst="rect">
            <a:avLst/>
          </a:prstGeom>
        </p:spPr>
        <p:txBody>
          <a:bodyPr anchorCtr="0" anchor="t" bIns="91425" lIns="91425" spcFirstLastPara="1" rIns="91425" wrap="square" tIns="91425">
            <a:noAutofit/>
          </a:bodyPr>
          <a:lstStyle/>
          <a:p>
            <a:pPr indent="0" lvl="0" marL="0" rtl="0" algn="r">
              <a:spcBef>
                <a:spcPts val="0"/>
              </a:spcBef>
              <a:spcAft>
                <a:spcPts val="1600"/>
              </a:spcAft>
              <a:buNone/>
            </a:pPr>
            <a:r>
              <a:rPr lang="en" sz="1000">
                <a:solidFill>
                  <a:srgbClr val="000000"/>
                </a:solidFill>
                <a:latin typeface="Arial"/>
                <a:ea typeface="Arial"/>
                <a:cs typeface="Arial"/>
                <a:sym typeface="Arial"/>
              </a:rPr>
              <a:t>Greater Roadrunner</a:t>
            </a:r>
            <a:endParaRPr sz="1000">
              <a:solidFill>
                <a:srgbClr val="000000"/>
              </a:solidFill>
              <a:latin typeface="Arial"/>
              <a:ea typeface="Arial"/>
              <a:cs typeface="Arial"/>
              <a:sym typeface="Arial"/>
            </a:endParaRPr>
          </a:p>
        </p:txBody>
      </p:sp>
      <p:pic>
        <p:nvPicPr>
          <p:cNvPr id="241" name="Google Shape;241;p30"/>
          <p:cNvPicPr preferRelativeResize="0"/>
          <p:nvPr/>
        </p:nvPicPr>
        <p:blipFill>
          <a:blip r:embed="rId8">
            <a:alphaModFix/>
          </a:blip>
          <a:stretch>
            <a:fillRect/>
          </a:stretch>
        </p:blipFill>
        <p:spPr>
          <a:xfrm>
            <a:off x="1272900" y="3932001"/>
            <a:ext cx="2337894" cy="363899"/>
          </a:xfrm>
          <a:prstGeom prst="rect">
            <a:avLst/>
          </a:prstGeom>
          <a:noFill/>
          <a:ln>
            <a:noFill/>
          </a:ln>
        </p:spPr>
      </p:pic>
    </p:spTree>
  </p:cSld>
  <p:clrMapOvr>
    <a:masterClrMapping/>
  </p:clrMapOvr>
  <mc:AlternateContent>
    <mc:Choice Requires="p14">
      <p:transition spd="slow" p14:dur="1000">
        <p14:prism dir="l"/>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