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17" r:id="rId1"/>
  </p:sldMasterIdLst>
  <p:notesMasterIdLst>
    <p:notesMasterId r:id="rId11"/>
  </p:notesMasterIdLst>
  <p:sldIdLst>
    <p:sldId id="376" r:id="rId2"/>
    <p:sldId id="379" r:id="rId3"/>
    <p:sldId id="383" r:id="rId4"/>
    <p:sldId id="384" r:id="rId5"/>
    <p:sldId id="385" r:id="rId6"/>
    <p:sldId id="386" r:id="rId7"/>
    <p:sldId id="388" r:id="rId8"/>
    <p:sldId id="389" r:id="rId9"/>
    <p:sldId id="387" r:id="rId10"/>
  </p:sldIdLst>
  <p:sldSz cx="9144000" cy="6858000" type="screen4x3"/>
  <p:notesSz cx="7315200" cy="9601200"/>
  <p:defaultTextStyle>
    <a:defPPr>
      <a:defRPr lang="en-US"/>
    </a:defPPr>
    <a:lvl1pPr algn="r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r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r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r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r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6600"/>
    <a:srgbClr val="0099FF"/>
    <a:srgbClr val="996633"/>
    <a:srgbClr val="990033"/>
    <a:srgbClr val="FFFF00"/>
    <a:srgbClr val="2480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818" autoAdjust="0"/>
    <p:restoredTop sz="93783" autoAdjust="0"/>
  </p:normalViewPr>
  <p:slideViewPr>
    <p:cSldViewPr snapToGrid="0" snapToObjects="1" showGuides="1">
      <p:cViewPr>
        <p:scale>
          <a:sx n="66" d="100"/>
          <a:sy n="66" d="100"/>
        </p:scale>
        <p:origin x="-1272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482600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482600">
              <a:defRPr sz="1300"/>
            </a:lvl1pPr>
          </a:lstStyle>
          <a:p>
            <a:pPr>
              <a:defRPr/>
            </a:pPr>
            <a:fld id="{925D388B-24BD-4C03-83FD-8E85524381E3}" type="datetime1">
              <a:rPr lang="en-US"/>
              <a:pPr>
                <a:defRPr/>
              </a:pPr>
              <a:t>8/13/2018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6661" tIns="48331" rIns="96661" bIns="48331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482600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482600">
              <a:defRPr sz="1300"/>
            </a:lvl1pPr>
          </a:lstStyle>
          <a:p>
            <a:pPr>
              <a:defRPr/>
            </a:pPr>
            <a:fld id="{A2901F14-4AD1-4B53-B858-4888380EC9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0458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781ED-BC06-4803-B963-9AA0AC663AEC}" type="datetime1">
              <a:rPr lang="en-US"/>
              <a:pPr>
                <a:defRPr/>
              </a:pPr>
              <a:t>8/13/2018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1D1CF9-F2A6-4505-997C-C649C8838D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577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6889" y="3774328"/>
            <a:ext cx="7199311" cy="1470025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6888" y="5257800"/>
            <a:ext cx="7199312" cy="990600"/>
          </a:xfr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 rot="504148">
            <a:off x="4493544" y="555043"/>
            <a:ext cx="4142460" cy="308539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 rtlCol="0"/>
          <a:lstStyle>
            <a:lvl1pPr>
              <a:buNone/>
              <a:defRPr sz="1800"/>
            </a:lvl1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A2E606-D925-4E68-A873-04D40D7962A6}" type="datetime1">
              <a:rPr lang="en-US"/>
              <a:pPr>
                <a:defRPr/>
              </a:pPr>
              <a:t>8/13/2018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261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5" y="2236694"/>
            <a:ext cx="7612063" cy="1362075"/>
          </a:xfrm>
        </p:spPr>
        <p:txBody>
          <a:bodyPr anchor="b"/>
          <a:lstStyle>
            <a:lvl1pPr algn="ctr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5" y="3617259"/>
            <a:ext cx="7612063" cy="1500187"/>
          </a:xfrm>
        </p:spPr>
        <p:txBody>
          <a:bodyPr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281C0-056B-4E8F-A9F2-91B3FEC67070}" type="datetime1">
              <a:rPr lang="en-US"/>
              <a:pPr>
                <a:defRPr/>
              </a:pPr>
              <a:t>8/13/2018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244786-2BD1-4BCA-ABA5-8AF4E7BB58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492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5175" y="2084388"/>
            <a:ext cx="3657600" cy="418306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9637" y="2084388"/>
            <a:ext cx="3657600" cy="418306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1183D3-2F45-4001-B51F-F3BDB025B7CA}" type="datetime1">
              <a:rPr lang="en-US"/>
              <a:pPr>
                <a:defRPr/>
              </a:pPr>
              <a:t>8/13/2018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2CFD61-817C-481A-A083-B2722AADB7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999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4" y="1687512"/>
            <a:ext cx="3657600" cy="903288"/>
          </a:xfrm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174" y="2649071"/>
            <a:ext cx="3657600" cy="360829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9637" y="1687512"/>
            <a:ext cx="3657600" cy="903288"/>
          </a:xfrm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9637" y="2649071"/>
            <a:ext cx="3657600" cy="360829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14D9AF-F474-4982-8136-93E3B32084EB}" type="datetime1">
              <a:rPr lang="en-US"/>
              <a:pPr>
                <a:defRPr/>
              </a:pPr>
              <a:t>8/13/2018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59BB7-65FA-4275-9FF3-895CDAE2D8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191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E2E38A-72CC-461E-A994-676B7930F49F}" type="datetime1">
              <a:rPr lang="en-US"/>
              <a:pPr>
                <a:defRPr/>
              </a:pPr>
              <a:t>8/13/2018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26A09F-6876-426D-A613-FA9E684536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542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B123C7-5D51-4C9C-81A4-89F1310BEC6D}" type="datetime1">
              <a:rPr lang="en-US"/>
              <a:pPr>
                <a:defRPr/>
              </a:pPr>
              <a:t>8/13/2018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B17E32-BC48-4EAE-B2E2-64E41290C8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73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946" y="381000"/>
            <a:ext cx="3250360" cy="16319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800" y="381000"/>
            <a:ext cx="4149725" cy="588645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946" y="2084389"/>
            <a:ext cx="3250360" cy="3935412"/>
          </a:xfrm>
        </p:spPr>
        <p:txBody>
          <a:bodyPr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1800" b="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495800" y="6356350"/>
            <a:ext cx="1143000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43E6E049-1A9C-4FE5-A1AD-20449E57DA55}" type="datetime1">
              <a:rPr lang="en-US"/>
              <a:pPr>
                <a:defRPr/>
              </a:pPr>
              <a:t>8/13/2018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66913" y="6356350"/>
            <a:ext cx="5334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0537DF9D-BC19-4372-B8B5-FF555B4423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527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5" y="4267200"/>
            <a:ext cx="7612063" cy="1100138"/>
          </a:xfrm>
        </p:spPr>
        <p:txBody>
          <a:bodyPr anchor="b"/>
          <a:lstStyle>
            <a:lvl1pPr algn="ctr">
              <a:defRPr sz="4400" b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414040">
            <a:off x="1779080" y="450465"/>
            <a:ext cx="5486400" cy="3626214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54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 rtlCol="0"/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Wingdings 2" pitchFamily="18" charset="2"/>
              <a:buNone/>
              <a:defRPr sz="1800" kern="12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5175" y="5443538"/>
            <a:ext cx="7612063" cy="804862"/>
          </a:xfrm>
        </p:spPr>
        <p:txBody>
          <a:bodyPr/>
          <a:lstStyle>
            <a:lvl1pPr marL="0" indent="0" algn="ctr">
              <a:spcBef>
                <a:spcPts val="300"/>
              </a:spcBef>
              <a:buNone/>
              <a:defRPr sz="1800"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9EB8D-208C-4A56-B903-1E4016074CE5}" type="datetime1">
              <a:rPr lang="en-US"/>
              <a:pPr>
                <a:defRPr/>
              </a:pPr>
              <a:t>8/13/2018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87076-F792-4F5B-A94D-736A510921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846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946" y="381000"/>
            <a:ext cx="3250360" cy="16319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946" y="2084389"/>
            <a:ext cx="3250360" cy="3935412"/>
          </a:xfrm>
        </p:spPr>
        <p:txBody>
          <a:bodyPr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1800" b="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 rot="307655">
            <a:off x="4082874" y="3187732"/>
            <a:ext cx="4141140" cy="288137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72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 rtlCol="0"/>
          <a:lstStyle>
            <a:lvl1pPr>
              <a:buNone/>
              <a:defRPr sz="1800"/>
            </a:lvl1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 rot="21414752">
            <a:off x="4623469" y="338031"/>
            <a:ext cx="4141140" cy="288137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54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 rtlCol="0"/>
          <a:lstStyle>
            <a:lvl1pPr>
              <a:buNone/>
              <a:defRPr sz="1800"/>
            </a:lvl1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5"/>
          </p:nvPr>
        </p:nvSpPr>
        <p:spPr>
          <a:xfrm>
            <a:off x="4495800" y="6356350"/>
            <a:ext cx="1143000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9536CD05-6846-4741-B640-8F36A13BD967}" type="datetime1">
              <a:rPr lang="en-US"/>
              <a:pPr>
                <a:defRPr/>
              </a:pPr>
              <a:t>8/13/2018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6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7"/>
          </p:nvPr>
        </p:nvSpPr>
        <p:spPr>
          <a:xfrm>
            <a:off x="1966913" y="6356350"/>
            <a:ext cx="5334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5DD96DA-A4AB-4D39-9E73-E0270561AE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921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CAB6B5-D483-434F-A10E-587DD047374D}" type="datetime1">
              <a:rPr lang="en-US"/>
              <a:pPr>
                <a:defRPr/>
              </a:pPr>
              <a:t>8/13/2018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668BD-0F10-411C-8149-4F50CF1D79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131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457200"/>
            <a:ext cx="1497106" cy="5810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6888" y="457200"/>
            <a:ext cx="6513511" cy="5810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FBB5F2-D4C0-4B35-9953-BDD87A95E4FE}" type="datetime1">
              <a:rPr lang="en-US"/>
              <a:pPr>
                <a:defRPr/>
              </a:pPr>
              <a:t>8/13/2018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8B49F0-86DA-4FF9-BB00-83FC1AF439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5679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39E04E-9CAD-4D83-A292-7D36BEC9AC59}" type="datetime1">
              <a:rPr lang="en-US"/>
              <a:pPr>
                <a:defRPr/>
              </a:pPr>
              <a:t>8/13/2018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841CE-30B3-4814-87B4-386B42B59F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872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60000"/>
                <a:lumOff val="40000"/>
              </a:schemeClr>
            </a:gs>
            <a:gs pos="50000">
              <a:schemeClr val="tx2"/>
            </a:gs>
            <a:gs pos="100000">
              <a:schemeClr val="tx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5175" y="79375"/>
            <a:ext cx="7612063" cy="141763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5" y="2070100"/>
            <a:ext cx="7612063" cy="41830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1"/>
                </a:solidFill>
                <a:latin typeface="Book Antiqua" pitchFamily="18" charset="0"/>
              </a:defRPr>
            </a:lvl1pPr>
          </a:lstStyle>
          <a:p>
            <a:pPr>
              <a:defRPr/>
            </a:pPr>
            <a:fld id="{6A785DF2-ED95-4A93-A041-9CCCFD3D5591}" type="datetime1">
              <a:rPr lang="en-US"/>
              <a:pPr>
                <a:defRPr/>
              </a:pPr>
              <a:t>8/13/2018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45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bg1"/>
                </a:solidFill>
                <a:latin typeface="Book Antiqua" pitchFamily="18" charset="0"/>
              </a:defRPr>
            </a:lvl1pPr>
          </a:lstStyle>
          <a:p>
            <a:pPr>
              <a:defRPr/>
            </a:pPr>
            <a:fld id="{C22A3DC0-486D-4476-BC5A-7EEF1EB4D6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183" r:id="rId1"/>
    <p:sldLayoutId id="2147484193" r:id="rId2"/>
    <p:sldLayoutId id="2147484184" r:id="rId3"/>
    <p:sldLayoutId id="2147484185" r:id="rId4"/>
    <p:sldLayoutId id="2147484186" r:id="rId5"/>
    <p:sldLayoutId id="2147484187" r:id="rId6"/>
    <p:sldLayoutId id="2147484188" r:id="rId7"/>
    <p:sldLayoutId id="2147484194" r:id="rId8"/>
    <p:sldLayoutId id="2147484189" r:id="rId9"/>
    <p:sldLayoutId id="2147484195" r:id="rId10"/>
    <p:sldLayoutId id="2147484190" r:id="rId11"/>
    <p:sldLayoutId id="2147484191" r:id="rId12"/>
    <p:sldLayoutId id="2147484192" r:id="rId13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kern="1200">
          <a:solidFill>
            <a:schemeClr val="tx2"/>
          </a:solidFill>
          <a:effectLst>
            <a:outerShdw blurRad="50800" dist="25400" dir="2700000" algn="tl" rotWithShape="0">
              <a:schemeClr val="bg1">
                <a:alpha val="40000"/>
              </a:schemeClr>
            </a:outerShdw>
          </a:effectLst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Book Antiqua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Book Antiqua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Book Antiqua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Book Antiqua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Book Antiqua" charset="0"/>
          <a:ea typeface="ＭＳ Ｐゴシック" charset="-128"/>
          <a:cs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Book Antiqua" charset="0"/>
          <a:ea typeface="ＭＳ Ｐゴシック" charset="-128"/>
          <a:cs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Book Antiqua" charset="0"/>
          <a:ea typeface="ＭＳ Ｐゴシック" charset="-128"/>
          <a:cs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Book Antiqua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rtl="0" eaLnBrk="0" fontAlgn="base" hangingPunct="0">
        <a:spcBef>
          <a:spcPts val="2000"/>
        </a:spcBef>
        <a:spcAft>
          <a:spcPct val="0"/>
        </a:spcAft>
        <a:buFont typeface="Wingdings 2" pitchFamily="18" charset="2"/>
        <a:buChar char=""/>
        <a:defRPr sz="24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ＭＳ Ｐゴシック" charset="-128"/>
          <a:cs typeface="ＭＳ Ｐゴシック" charset="-128"/>
        </a:defRPr>
      </a:lvl1pPr>
      <a:lvl2pPr marL="685800" indent="-336550" algn="l" rtl="0" eaLnBrk="0" fontAlgn="base" hangingPunct="0">
        <a:spcBef>
          <a:spcPts val="600"/>
        </a:spcBef>
        <a:spcAft>
          <a:spcPct val="0"/>
        </a:spcAft>
        <a:buFont typeface="Wingdings 2" pitchFamily="18" charset="2"/>
        <a:buChar char=""/>
        <a:defRPr sz="22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ＭＳ Ｐゴシック" charset="-128"/>
          <a:cs typeface="+mn-cs"/>
        </a:defRPr>
      </a:lvl2pPr>
      <a:lvl3pPr marL="1035050" indent="-349250" algn="l" rtl="0" eaLnBrk="0" fontAlgn="base" hangingPunct="0">
        <a:spcBef>
          <a:spcPts val="600"/>
        </a:spcBef>
        <a:spcAft>
          <a:spcPct val="0"/>
        </a:spcAft>
        <a:buFont typeface="Wingdings 2" pitchFamily="18" charset="2"/>
        <a:buChar char=""/>
        <a:defRPr sz="20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ＭＳ Ｐゴシック" charset="-128"/>
          <a:cs typeface="+mn-cs"/>
        </a:defRPr>
      </a:lvl3pPr>
      <a:lvl4pPr marL="1371600" indent="-336550" algn="l" rtl="0" eaLnBrk="0" fontAlgn="base" hangingPunct="0">
        <a:spcBef>
          <a:spcPts val="600"/>
        </a:spcBef>
        <a:spcAft>
          <a:spcPct val="0"/>
        </a:spcAft>
        <a:buFont typeface="Wingdings 2" pitchFamily="18" charset="2"/>
        <a:buChar char=""/>
        <a:defRPr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ＭＳ Ｐゴシック" charset="-128"/>
          <a:cs typeface="+mn-cs"/>
        </a:defRPr>
      </a:lvl4pPr>
      <a:lvl5pPr marL="1720850" indent="-349250" algn="l" rtl="0" eaLnBrk="0" fontAlgn="base" hangingPunct="0">
        <a:spcBef>
          <a:spcPts val="600"/>
        </a:spcBef>
        <a:spcAft>
          <a:spcPct val="0"/>
        </a:spcAft>
        <a:buFont typeface="Wingdings 2" pitchFamily="18" charset="2"/>
        <a:buChar char=""/>
        <a:defRPr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ＭＳ Ｐゴシック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9.png"/><Relationship Id="rId2" Type="http://schemas.openxmlformats.org/officeDocument/2006/relationships/hyperlink" Target="http://images.search.yahoo.com/images/view;_ylt=A2KJketfVphPjDsAMyuJzbkF;_ylu=X3oDMTBlMTQ4cGxyBHNlYwNzcgRzbGsDaW1n?back=http%3A%2F%2Fimages.search.yahoo.com%2Fsearch%2Fimages%3Fp%3Dflamingo%2Bin%2Bflight%26n%3D30%26ei%3Dutf-8%26fr%3Dsfp%26tab%3Dorganic%26ri%3D9&amp;w=600&amp;h=466&amp;imgurl=jlwoodywooden.com%2Fgalleries%2Fglobalviews%2Fafrica%2Fphotos%2FFlamingos_In_Flight_1.jpg&amp;rurl=http%3A%2F%2Fjlwoodywooden.com%2Fgalleries%2Fglobalviews%2Fafrica%2F&amp;size=261.1+KB&amp;name=Flamingos_In_Flight_1&amp;p=flamingo+in+flight&amp;oid=6751b607fde02b2c4be00a36a08cee53&amp;fr2=&amp;fr=sfp&amp;tt=Flamingos_In_Flight_1&amp;b=0&amp;ni=64&amp;no=9&amp;ts=&amp;tab=organic&amp;sigr=11mjpoqtq&amp;sigb=1372r3lds&amp;sigi=12fno1mui&amp;.crumb=DS6SImo.cIA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hyperlink" Target="http://images.search.yahoo.com/images/view;_ylt=A2KJke6XV5hPLR4AiG6JzbkF;_ylu=X3oDMTBlMTQ4cGxyBHNlYwNzcgRzbGsDaW1n?back=http%3A%2F%2Fimages.search.yahoo.com%2Fsearch%2Fimages%3Fp%3Dflamingo%2Bin%2Bflight%26n%3D30%26ei%3Dutf-8%26fr%3Dsfp%26tab%3Dorganic%26ri%3D52&amp;w=500&amp;h=333&amp;imgurl=4.bp.blogspot.com%2F_IDrUmtaNl2g%2FTED-PbzAR-I%2FAAAAAAAADIA%2FGTYB0ppvmKU%2Fs1600%2FPinkFlamingo.jpg&amp;rurl=http%3A%2F%2Funshelvedwords08.blogspot.com%2F2010%2F07%2Fpink-in-flight.html&amp;size=39.2+KB&amp;name=UNSHELVED+WORDS%3A+Pink+in+Flight&amp;p=flamingo+in+flight&amp;oid=25ab627e151b9180e3fed4ec5ea43fc2&amp;fr2=&amp;fr=sfp&amp;tt=UNSHELVED%2BWORDS%253A%2BPink%2Bin%2BFlight&amp;b=31&amp;ni=64&amp;no=52&amp;ts=&amp;tab=organic&amp;sigr=120stolsd&amp;sigb=1389qrsce&amp;sigi=12pa8vfrb&amp;.crumb=DS6SImo.cIA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6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mages.search.yahoo.com/images/view;_ylt=A2KJkPkJXphPmXsAILSJzbkF;_ylu=X3oDMTBlMTQ4cGxyBHNlYwNzcgRzbGsDaW1n?back=http%3A%2F%2Fimages.search.yahoo.com%2Fsearch%2Fimages%3Fp%3DPeacock%2Bin%2Bflight%26n%3D30%26ei%3Dutf-8%26fr%3Dsfp%26tab%3Dorganic%26ri%3D70&amp;w=800&amp;h=600&amp;imgurl=maudestandard.files.wordpress.com%2F2011%2F12%2F800px-peacock_milwaukee_county_zoo.jpg&amp;rurl=http%3A%2F%2Fmaudestandard.wordpress.com%2Fcategory%2Fmisc%2F&amp;size=218.9+KB&amp;name=Peacock%2C+Milwaukee+Zoo.+Picture+taken+by%2C+Antigrandiose+on+June+24+...&amp;p=Peacock+in+flight&amp;oid=4e91f9c5971ccb09ad0771bda73d794e&amp;fr2=&amp;fr=sfp&amp;tt=Peacock%252C%2BMilwaukee%2BZoo.%2BPicture%2Btaken%2Bby%252C%2BAntigrandiose%2Bon%2BJune%2B24%2B...&amp;b=61&amp;ni=96&amp;no=70&amp;ts=&amp;tab=organic&amp;sigr=11hml0t8m&amp;sigb=1379ggg3v&amp;sigi=12gcvsf6r&amp;.crumb=DS6SImo.cIA" TargetMode="External"/><Relationship Id="rId5" Type="http://schemas.openxmlformats.org/officeDocument/2006/relationships/image" Target="../media/image15.jpeg"/><Relationship Id="rId4" Type="http://schemas.openxmlformats.org/officeDocument/2006/relationships/hyperlink" Target="http://images.search.yahoo.com/images/view;_ylt=A2KJkPkJXphPmXsAIrSJzbkF;_ylu=X3oDMTBlMTQ4cGxyBHNlYwNzcgRzbGsDaW1n?back=http%3A%2F%2Fimages.search.yahoo.com%2Fsearch%2Fimages%3Fp%3DPeacock%2Bin%2Bflight%26n%3D30%26ei%3Dutf-8%26fr%3Dsfp%26tab%3Dorganic%26ri%3D72&amp;w=529&amp;h=396&amp;imgurl=maudestandard.files.wordpress.com%2F2011%2F12%2Fwasgamuwa_peacock-on-branch.jpg%3Fw%3D529%26amp%3Bh%3D396&amp;rurl=http%3A%2F%2Fmaudestandard.wordpress.com%2Fcategory%2Fmisc%2F&amp;size=73.4+KB&amp;name=Wasgamuwa_Peacock+on+branch&amp;p=Peacock+in+flight&amp;oid=38a70b1dabf27b2e0fa4ee04e94b1c61&amp;fr2=&amp;fr=sfp&amp;tt=Wasgamuwa_Peacock%2Bon%2Bbranch&amp;b=61&amp;ni=96&amp;no=72&amp;ts=&amp;tab=organic&amp;sigr=11hml0t8m&amp;sigb=137lou8gc&amp;sigi=12pcgcs7m&amp;.crumb=DS6SImo.cIA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/>
          </p:cNvSpPr>
          <p:nvPr/>
        </p:nvSpPr>
        <p:spPr bwMode="auto">
          <a:xfrm>
            <a:off x="207284" y="-176213"/>
            <a:ext cx="8936716" cy="141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l">
              <a:defRPr/>
            </a:pPr>
            <a:r>
              <a:rPr lang="en-US" sz="3200" dirty="0" smtClean="0">
                <a:solidFill>
                  <a:schemeClr val="bg1"/>
                </a:solidFill>
                <a:latin typeface="Gill Sans" charset="0"/>
              </a:rPr>
              <a:t>Flightless Bird?	</a:t>
            </a:r>
            <a:r>
              <a:rPr lang="en-US" sz="3200" b="1" dirty="0" smtClean="0">
                <a:solidFill>
                  <a:schemeClr val="bg1"/>
                </a:solidFill>
                <a:latin typeface="Gill Sans" charset="0"/>
              </a:rPr>
              <a:t>American Flamingo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7173" name="Picture 9" descr="thumbnail">
            <a:hlinkClick r:id="rId2" tooltip="Flamingos_In_Flight_1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2" r="2852" b="5264"/>
          <a:stretch/>
        </p:blipFill>
        <p:spPr bwMode="auto">
          <a:xfrm>
            <a:off x="5058909" y="1011238"/>
            <a:ext cx="3889829" cy="321241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11" descr="thumbnail">
            <a:hlinkClick r:id="rId4" tooltip="UNSHELVED WORDS: Pink in Flight"/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91" b="16813"/>
          <a:stretch/>
        </p:blipFill>
        <p:spPr bwMode="auto">
          <a:xfrm>
            <a:off x="5058909" y="4339152"/>
            <a:ext cx="3889829" cy="188094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6" name="TextBox 3"/>
          <p:cNvSpPr txBox="1">
            <a:spLocks noChangeArrowheads="1"/>
          </p:cNvSpPr>
          <p:nvPr/>
        </p:nvSpPr>
        <p:spPr bwMode="auto">
          <a:xfrm>
            <a:off x="207284" y="4614924"/>
            <a:ext cx="4851625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US" altLang="en-US" sz="2000" b="1" dirty="0" smtClean="0">
                <a:solidFill>
                  <a:srgbClr val="990033"/>
                </a:solidFill>
              </a:rPr>
              <a:t>Flamingo Facts:</a:t>
            </a:r>
            <a:r>
              <a:rPr lang="en-US" altLang="en-US" b="1" dirty="0" smtClean="0"/>
              <a:t>  </a:t>
            </a:r>
            <a:br>
              <a:rPr lang="en-US" altLang="en-US" b="1" dirty="0" smtClean="0"/>
            </a:br>
            <a:r>
              <a:rPr lang="en-US" altLang="en-US" sz="1600" dirty="0" smtClean="0">
                <a:solidFill>
                  <a:schemeClr val="bg1"/>
                </a:solidFill>
              </a:rPr>
              <a:t>Residents </a:t>
            </a:r>
            <a:r>
              <a:rPr lang="en-US" altLang="en-US" sz="1600" dirty="0">
                <a:solidFill>
                  <a:schemeClr val="bg1"/>
                </a:solidFill>
              </a:rPr>
              <a:t>of along the Gulf and Eastern Coast.</a:t>
            </a:r>
          </a:p>
          <a:p>
            <a:pPr algn="l" eaLnBrk="1" hangingPunct="1"/>
            <a:endParaRPr lang="en-US" altLang="en-US" sz="1600" dirty="0">
              <a:solidFill>
                <a:schemeClr val="bg1"/>
              </a:solidFill>
            </a:endParaRPr>
          </a:p>
          <a:p>
            <a:pPr algn="l" eaLnBrk="1" hangingPunct="1"/>
            <a:r>
              <a:rPr lang="en-US" altLang="en-US" sz="1600" dirty="0">
                <a:solidFill>
                  <a:schemeClr val="bg1"/>
                </a:solidFill>
              </a:rPr>
              <a:t>Colonial birds that spend time in the coastal mudflats &amp; estuaries</a:t>
            </a:r>
            <a:r>
              <a:rPr lang="en-US" altLang="en-US" sz="1600" dirty="0" smtClean="0">
                <a:solidFill>
                  <a:schemeClr val="bg1"/>
                </a:solidFill>
              </a:rPr>
              <a:t>.</a:t>
            </a:r>
          </a:p>
          <a:p>
            <a:pPr algn="l" eaLnBrk="1" hangingPunct="1"/>
            <a:endParaRPr lang="en-US" altLang="en-US" sz="1600" dirty="0">
              <a:solidFill>
                <a:schemeClr val="bg1"/>
              </a:solidFill>
            </a:endParaRPr>
          </a:p>
          <a:p>
            <a:pPr algn="l" eaLnBrk="1" hangingPunct="1"/>
            <a:r>
              <a:rPr lang="en-US" altLang="en-US" sz="1600" dirty="0" smtClean="0">
                <a:solidFill>
                  <a:schemeClr val="bg1"/>
                </a:solidFill>
              </a:rPr>
              <a:t>Often mistaken as flightless due to captive populations</a:t>
            </a:r>
            <a:endParaRPr lang="en-US" altLang="en-US" sz="1600" dirty="0">
              <a:solidFill>
                <a:schemeClr val="bg1"/>
              </a:solidFill>
            </a:endParaRPr>
          </a:p>
        </p:txBody>
      </p:sp>
      <p:pic>
        <p:nvPicPr>
          <p:cNvPr id="7178" name="Picture 10" descr="Image result for american flamingo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69" r="16998" b="6158"/>
          <a:stretch/>
        </p:blipFill>
        <p:spPr bwMode="auto">
          <a:xfrm>
            <a:off x="207284" y="1017169"/>
            <a:ext cx="4695571" cy="3206488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029" y="6391685"/>
            <a:ext cx="2228622" cy="34689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Box 3"/>
          <p:cNvSpPr txBox="1">
            <a:spLocks noChangeArrowheads="1"/>
          </p:cNvSpPr>
          <p:nvPr/>
        </p:nvSpPr>
        <p:spPr bwMode="auto">
          <a:xfrm>
            <a:off x="284842" y="4127952"/>
            <a:ext cx="5666014" cy="261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US" altLang="en-US" sz="2000" b="1" dirty="0">
                <a:solidFill>
                  <a:srgbClr val="996633"/>
                </a:solidFill>
                <a:latin typeface="Gill Sans"/>
              </a:rPr>
              <a:t>Greater Roadrunner:</a:t>
            </a:r>
            <a:r>
              <a:rPr lang="en-US" altLang="en-US" b="1" dirty="0">
                <a:latin typeface="Gill Sans"/>
              </a:rPr>
              <a:t>  </a:t>
            </a:r>
            <a:endParaRPr lang="en-US" altLang="en-US" b="1" dirty="0" smtClean="0">
              <a:latin typeface="Gill Sans"/>
            </a:endParaRPr>
          </a:p>
          <a:p>
            <a:pPr algn="l" eaLnBrk="1" hangingPunct="1"/>
            <a:r>
              <a:rPr lang="en-US" altLang="en-US" dirty="0" smtClean="0">
                <a:solidFill>
                  <a:schemeClr val="bg1"/>
                </a:solidFill>
                <a:latin typeface="Gill Sans"/>
              </a:rPr>
              <a:t>Residents </a:t>
            </a:r>
            <a:r>
              <a:rPr lang="en-US" altLang="en-US" dirty="0">
                <a:solidFill>
                  <a:schemeClr val="bg1"/>
                </a:solidFill>
                <a:latin typeface="Gill Sans"/>
              </a:rPr>
              <a:t>of Southwest US and </a:t>
            </a:r>
            <a:r>
              <a:rPr lang="en-US" altLang="en-US" dirty="0" smtClean="0">
                <a:solidFill>
                  <a:schemeClr val="bg1"/>
                </a:solidFill>
                <a:latin typeface="Gill Sans"/>
              </a:rPr>
              <a:t/>
            </a:r>
            <a:br>
              <a:rPr lang="en-US" altLang="en-US" dirty="0" smtClean="0">
                <a:solidFill>
                  <a:schemeClr val="bg1"/>
                </a:solidFill>
                <a:latin typeface="Gill Sans"/>
              </a:rPr>
            </a:br>
            <a:r>
              <a:rPr lang="en-US" altLang="en-US" dirty="0" smtClean="0">
                <a:solidFill>
                  <a:schemeClr val="bg1"/>
                </a:solidFill>
                <a:latin typeface="Gill Sans"/>
              </a:rPr>
              <a:t>Mexico. State bird of </a:t>
            </a:r>
            <a:r>
              <a:rPr lang="en-US" altLang="en-US" dirty="0">
                <a:solidFill>
                  <a:schemeClr val="bg1"/>
                </a:solidFill>
                <a:latin typeface="Gill Sans"/>
              </a:rPr>
              <a:t>NM.</a:t>
            </a:r>
          </a:p>
          <a:p>
            <a:pPr algn="l" eaLnBrk="1" hangingPunct="1"/>
            <a:endParaRPr lang="en-US" altLang="en-US" dirty="0">
              <a:solidFill>
                <a:schemeClr val="bg1"/>
              </a:solidFill>
              <a:latin typeface="Gill Sans"/>
            </a:endParaRPr>
          </a:p>
          <a:p>
            <a:pPr algn="l" eaLnBrk="1" hangingPunct="1"/>
            <a:r>
              <a:rPr lang="en-US" altLang="en-US" dirty="0">
                <a:solidFill>
                  <a:schemeClr val="bg1"/>
                </a:solidFill>
                <a:latin typeface="Gill Sans"/>
              </a:rPr>
              <a:t>Eats insects, snails, lizards, </a:t>
            </a:r>
            <a:r>
              <a:rPr lang="en-US" altLang="en-US" dirty="0" smtClean="0">
                <a:solidFill>
                  <a:schemeClr val="bg1"/>
                </a:solidFill>
                <a:latin typeface="Gill Sans"/>
              </a:rPr>
              <a:t/>
            </a:r>
            <a:br>
              <a:rPr lang="en-US" altLang="en-US" dirty="0" smtClean="0">
                <a:solidFill>
                  <a:schemeClr val="bg1"/>
                </a:solidFill>
                <a:latin typeface="Gill Sans"/>
              </a:rPr>
            </a:br>
            <a:r>
              <a:rPr lang="en-US" altLang="en-US" dirty="0" smtClean="0">
                <a:solidFill>
                  <a:schemeClr val="bg1"/>
                </a:solidFill>
                <a:latin typeface="Gill Sans"/>
              </a:rPr>
              <a:t>scorpions</a:t>
            </a:r>
            <a:r>
              <a:rPr lang="en-US" altLang="en-US" dirty="0">
                <a:solidFill>
                  <a:schemeClr val="bg1"/>
                </a:solidFill>
                <a:latin typeface="Gill Sans"/>
              </a:rPr>
              <a:t>, spiders, young birds, and rattlesnakes</a:t>
            </a:r>
            <a:r>
              <a:rPr lang="en-US" altLang="en-US" dirty="0" smtClean="0">
                <a:solidFill>
                  <a:schemeClr val="bg1"/>
                </a:solidFill>
                <a:latin typeface="Gill Sans"/>
              </a:rPr>
              <a:t>.</a:t>
            </a:r>
          </a:p>
          <a:p>
            <a:pPr algn="l" eaLnBrk="1" hangingPunct="1"/>
            <a:endParaRPr lang="en-US" altLang="en-US" dirty="0">
              <a:solidFill>
                <a:schemeClr val="bg1"/>
              </a:solidFill>
              <a:latin typeface="Gill Sans"/>
            </a:endParaRPr>
          </a:p>
          <a:p>
            <a:pPr algn="l" eaLnBrk="1" hangingPunct="1"/>
            <a:r>
              <a:rPr lang="en-US" altLang="en-US" dirty="0" smtClean="0">
                <a:solidFill>
                  <a:schemeClr val="bg1"/>
                </a:solidFill>
                <a:latin typeface="Gill Sans"/>
              </a:rPr>
              <a:t>Not just great runners! Will fly up and perch on fences &amp; telephone poles.</a:t>
            </a:r>
            <a:endParaRPr lang="en-US" altLang="en-US" dirty="0">
              <a:solidFill>
                <a:schemeClr val="bg1"/>
              </a:solidFill>
              <a:latin typeface="Gill Sans"/>
            </a:endParaRPr>
          </a:p>
        </p:txBody>
      </p:sp>
      <p:pic>
        <p:nvPicPr>
          <p:cNvPr id="8197" name="Picture 9" descr="thumbnai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61" r="13617"/>
          <a:stretch/>
        </p:blipFill>
        <p:spPr bwMode="auto">
          <a:xfrm>
            <a:off x="284841" y="1254595"/>
            <a:ext cx="3866245" cy="2873357"/>
          </a:xfrm>
          <a:prstGeom prst="rect">
            <a:avLst/>
          </a:prstGeom>
          <a:noFill/>
          <a:ln w="158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>
            <a:spLocks/>
          </p:cNvSpPr>
          <p:nvPr/>
        </p:nvSpPr>
        <p:spPr bwMode="auto">
          <a:xfrm>
            <a:off x="284841" y="-23813"/>
            <a:ext cx="9144000" cy="141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l">
              <a:defRPr/>
            </a:pPr>
            <a:r>
              <a:rPr lang="en-US" sz="3200" dirty="0" smtClean="0">
                <a:solidFill>
                  <a:schemeClr val="bg1"/>
                </a:solidFill>
                <a:latin typeface="Gill Sans" charset="0"/>
              </a:rPr>
              <a:t>Flightless Bird?	</a:t>
            </a:r>
            <a:r>
              <a:rPr lang="en-US" sz="3200" b="1" dirty="0" smtClean="0">
                <a:solidFill>
                  <a:schemeClr val="bg1"/>
                </a:solidFill>
                <a:latin typeface="Gill Sans" charset="0"/>
              </a:rPr>
              <a:t>Greater Roadrunner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8201" name="Picture 9" descr="Image result for greater road runner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1"/>
          <a:stretch/>
        </p:blipFill>
        <p:spPr bwMode="auto">
          <a:xfrm>
            <a:off x="4324076" y="1254596"/>
            <a:ext cx="4535404" cy="4275348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200" y="6149185"/>
            <a:ext cx="2481942" cy="38632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Box 3"/>
          <p:cNvSpPr txBox="1">
            <a:spLocks noChangeArrowheads="1"/>
          </p:cNvSpPr>
          <p:nvPr/>
        </p:nvSpPr>
        <p:spPr bwMode="auto">
          <a:xfrm>
            <a:off x="284842" y="4098425"/>
            <a:ext cx="6014358" cy="261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US" altLang="en-US" sz="2400" b="1" dirty="0" smtClean="0">
                <a:solidFill>
                  <a:schemeClr val="bg1"/>
                </a:solidFill>
                <a:latin typeface="Gill Sans"/>
              </a:rPr>
              <a:t>Wild Turkey:</a:t>
            </a:r>
            <a:r>
              <a:rPr lang="en-US" altLang="en-US" sz="2000" b="1" dirty="0" smtClean="0">
                <a:solidFill>
                  <a:schemeClr val="bg1"/>
                </a:solidFill>
                <a:latin typeface="Gill Sans"/>
              </a:rPr>
              <a:t>  </a:t>
            </a:r>
          </a:p>
          <a:p>
            <a:pPr algn="l" eaLnBrk="1" hangingPunct="1"/>
            <a:r>
              <a:rPr lang="en-US" altLang="en-US" sz="2000" dirty="0" smtClean="0">
                <a:solidFill>
                  <a:schemeClr val="bg1"/>
                </a:solidFill>
                <a:latin typeface="Gill Sans"/>
              </a:rPr>
              <a:t>Residents of North American including</a:t>
            </a:r>
          </a:p>
          <a:p>
            <a:pPr algn="l" eaLnBrk="1" hangingPunct="1"/>
            <a:r>
              <a:rPr lang="en-US" altLang="en-US" sz="2000" dirty="0" smtClean="0">
                <a:solidFill>
                  <a:schemeClr val="bg1"/>
                </a:solidFill>
                <a:latin typeface="Gill Sans"/>
              </a:rPr>
              <a:t>Santa Fe, New Mexico</a:t>
            </a:r>
          </a:p>
          <a:p>
            <a:pPr algn="l" eaLnBrk="1" hangingPunct="1"/>
            <a:endParaRPr lang="en-US" altLang="en-US" sz="2000" dirty="0" smtClean="0">
              <a:solidFill>
                <a:schemeClr val="bg1"/>
              </a:solidFill>
              <a:latin typeface="Gill Sans"/>
            </a:endParaRPr>
          </a:p>
          <a:p>
            <a:pPr algn="l" eaLnBrk="1" hangingPunct="1"/>
            <a:r>
              <a:rPr lang="en-US" altLang="en-US" sz="2000" dirty="0" smtClean="0">
                <a:solidFill>
                  <a:schemeClr val="bg1"/>
                </a:solidFill>
                <a:latin typeface="Gill Sans"/>
              </a:rPr>
              <a:t>Non-migratory birds that feed in forests, grasslands, and open areas.</a:t>
            </a:r>
          </a:p>
          <a:p>
            <a:pPr algn="l" eaLnBrk="1" hangingPunct="1"/>
            <a:endParaRPr lang="en-US" altLang="en-US" sz="2000" dirty="0">
              <a:solidFill>
                <a:schemeClr val="bg1"/>
              </a:solidFill>
              <a:latin typeface="Gill Sans"/>
            </a:endParaRPr>
          </a:p>
          <a:p>
            <a:pPr algn="l" eaLnBrk="1" hangingPunct="1"/>
            <a:r>
              <a:rPr lang="en-US" altLang="en-US" sz="2000" dirty="0" smtClean="0">
                <a:solidFill>
                  <a:schemeClr val="bg1"/>
                </a:solidFill>
                <a:latin typeface="Gill Sans"/>
              </a:rPr>
              <a:t>Actually fly up to roost in trees at night!</a:t>
            </a:r>
            <a:endParaRPr lang="en-US" altLang="en-US" sz="2000" dirty="0">
              <a:solidFill>
                <a:schemeClr val="bg1"/>
              </a:solidFill>
              <a:latin typeface="Gill Sans"/>
            </a:endParaRPr>
          </a:p>
        </p:txBody>
      </p:sp>
      <p:sp>
        <p:nvSpPr>
          <p:cNvPr id="8" name="Title 1"/>
          <p:cNvSpPr>
            <a:spLocks/>
          </p:cNvSpPr>
          <p:nvPr/>
        </p:nvSpPr>
        <p:spPr bwMode="auto">
          <a:xfrm>
            <a:off x="152400" y="-23813"/>
            <a:ext cx="9144000" cy="141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l">
              <a:defRPr/>
            </a:pPr>
            <a:r>
              <a:rPr lang="en-US" sz="3200" dirty="0" smtClean="0">
                <a:solidFill>
                  <a:schemeClr val="bg1"/>
                </a:solidFill>
                <a:latin typeface="Gill Sans" charset="0"/>
              </a:rPr>
              <a:t>Flightless Bird?	</a:t>
            </a:r>
            <a:r>
              <a:rPr lang="en-US" sz="3200" b="1" dirty="0" smtClean="0">
                <a:solidFill>
                  <a:schemeClr val="bg1"/>
                </a:solidFill>
                <a:latin typeface="Gill Sans" charset="0"/>
              </a:rPr>
              <a:t>Wild Turkey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200" y="6149185"/>
            <a:ext cx="2481942" cy="386328"/>
          </a:xfrm>
          <a:prstGeom prst="rect">
            <a:avLst/>
          </a:prstGeom>
        </p:spPr>
      </p:pic>
      <p:pic>
        <p:nvPicPr>
          <p:cNvPr id="44034" name="Picture 2" descr="Image result for wild turkey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64" r="27052"/>
          <a:stretch/>
        </p:blipFill>
        <p:spPr bwMode="auto">
          <a:xfrm>
            <a:off x="4869540" y="1123950"/>
            <a:ext cx="3976914" cy="4152109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36" name="Picture 4" descr="Image result for wild turkey flyi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0" r="5970" b="11392"/>
          <a:stretch/>
        </p:blipFill>
        <p:spPr bwMode="auto">
          <a:xfrm>
            <a:off x="290286" y="1123950"/>
            <a:ext cx="4434114" cy="2974475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67463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Box 3"/>
          <p:cNvSpPr txBox="1">
            <a:spLocks noChangeArrowheads="1"/>
          </p:cNvSpPr>
          <p:nvPr/>
        </p:nvSpPr>
        <p:spPr bwMode="auto">
          <a:xfrm>
            <a:off x="212272" y="4141967"/>
            <a:ext cx="6014358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US" altLang="en-US" sz="2000" b="1" dirty="0" smtClean="0">
                <a:solidFill>
                  <a:srgbClr val="0099FF"/>
                </a:solidFill>
                <a:latin typeface="Gill Sans"/>
              </a:rPr>
              <a:t>Common Peafowl:</a:t>
            </a:r>
            <a:r>
              <a:rPr lang="en-US" altLang="en-US" b="1" dirty="0" smtClean="0">
                <a:latin typeface="Gill Sans"/>
              </a:rPr>
              <a:t>  </a:t>
            </a:r>
            <a:br>
              <a:rPr lang="en-US" altLang="en-US" b="1" dirty="0" smtClean="0">
                <a:latin typeface="Gill Sans"/>
              </a:rPr>
            </a:br>
            <a:r>
              <a:rPr lang="en-US" altLang="en-US" dirty="0" smtClean="0">
                <a:solidFill>
                  <a:schemeClr val="bg1"/>
                </a:solidFill>
                <a:latin typeface="Gill Sans"/>
              </a:rPr>
              <a:t>Large pheasant native to southern India and Ceylon.</a:t>
            </a:r>
          </a:p>
          <a:p>
            <a:pPr algn="l" eaLnBrk="1" hangingPunct="1"/>
            <a:endParaRPr lang="en-US" altLang="en-US" dirty="0" smtClean="0">
              <a:solidFill>
                <a:schemeClr val="bg1"/>
              </a:solidFill>
              <a:latin typeface="Gill Sans"/>
            </a:endParaRPr>
          </a:p>
          <a:p>
            <a:pPr algn="l" eaLnBrk="1" hangingPunct="1"/>
            <a:r>
              <a:rPr lang="en-US" altLang="en-US" dirty="0" smtClean="0">
                <a:solidFill>
                  <a:schemeClr val="bg1"/>
                </a:solidFill>
                <a:latin typeface="Gill Sans"/>
              </a:rPr>
              <a:t>Non-migratory bird that feeds on grains, fruits, </a:t>
            </a:r>
            <a:br>
              <a:rPr lang="en-US" altLang="en-US" dirty="0" smtClean="0">
                <a:solidFill>
                  <a:schemeClr val="bg1"/>
                </a:solidFill>
                <a:latin typeface="Gill Sans"/>
              </a:rPr>
            </a:br>
            <a:r>
              <a:rPr lang="en-US" altLang="en-US" dirty="0" smtClean="0">
                <a:solidFill>
                  <a:schemeClr val="bg1"/>
                </a:solidFill>
                <a:latin typeface="Gill Sans"/>
              </a:rPr>
              <a:t>insects and snakes. </a:t>
            </a:r>
          </a:p>
          <a:p>
            <a:pPr algn="l" eaLnBrk="1" hangingPunct="1"/>
            <a:endParaRPr lang="en-US" altLang="en-US" dirty="0" smtClean="0">
              <a:solidFill>
                <a:schemeClr val="bg1"/>
              </a:solidFill>
              <a:latin typeface="Gill Sans"/>
            </a:endParaRPr>
          </a:p>
          <a:p>
            <a:pPr algn="l" eaLnBrk="1" hangingPunct="1"/>
            <a:r>
              <a:rPr lang="en-US" altLang="en-US" dirty="0" smtClean="0">
                <a:solidFill>
                  <a:schemeClr val="bg1"/>
                </a:solidFill>
                <a:latin typeface="Gill Sans"/>
              </a:rPr>
              <a:t>Actually fly up to roost in trees at night!</a:t>
            </a:r>
          </a:p>
        </p:txBody>
      </p:sp>
      <p:sp>
        <p:nvSpPr>
          <p:cNvPr id="8" name="Title 1"/>
          <p:cNvSpPr>
            <a:spLocks/>
          </p:cNvSpPr>
          <p:nvPr/>
        </p:nvSpPr>
        <p:spPr bwMode="auto">
          <a:xfrm>
            <a:off x="152400" y="-23813"/>
            <a:ext cx="9144000" cy="141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l">
              <a:defRPr/>
            </a:pPr>
            <a:r>
              <a:rPr lang="en-US" sz="3200" dirty="0" smtClean="0">
                <a:solidFill>
                  <a:schemeClr val="bg1"/>
                </a:solidFill>
                <a:latin typeface="Gill Sans" charset="0"/>
              </a:rPr>
              <a:t>Flightless Bird?	</a:t>
            </a:r>
            <a:r>
              <a:rPr lang="en-US" sz="3200" b="1" dirty="0" smtClean="0">
                <a:solidFill>
                  <a:schemeClr val="bg1"/>
                </a:solidFill>
                <a:latin typeface="Gill Sans" charset="0"/>
              </a:rPr>
              <a:t>Common Peafowl (Peacock)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200" y="6149185"/>
            <a:ext cx="2481942" cy="386328"/>
          </a:xfrm>
          <a:prstGeom prst="rect">
            <a:avLst/>
          </a:prstGeom>
        </p:spPr>
      </p:pic>
      <p:pic>
        <p:nvPicPr>
          <p:cNvPr id="7" name="Picture 9" descr="thumbnail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9" r="17052" b="29730"/>
          <a:stretch/>
        </p:blipFill>
        <p:spPr bwMode="auto">
          <a:xfrm>
            <a:off x="5736977" y="4257415"/>
            <a:ext cx="3044166" cy="176601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1" descr="thumbnail">
            <a:hlinkClick r:id="rId4" tooltip="Wasgamuwa_Peacock on branch"/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0" b="5783"/>
          <a:stretch/>
        </p:blipFill>
        <p:spPr bwMode="auto">
          <a:xfrm>
            <a:off x="4574126" y="993775"/>
            <a:ext cx="4211888" cy="316330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3" descr="thumbnail">
            <a:hlinkClick r:id="rId6" tooltip="Peacock, Milwaukee Zoo. Picture taken by, Antigrandiose on June 24 ...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19" y="993775"/>
            <a:ext cx="4200751" cy="316330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06502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Box 3"/>
          <p:cNvSpPr txBox="1">
            <a:spLocks noChangeArrowheads="1"/>
          </p:cNvSpPr>
          <p:nvPr/>
        </p:nvSpPr>
        <p:spPr bwMode="auto">
          <a:xfrm>
            <a:off x="212272" y="5766072"/>
            <a:ext cx="601435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US" altLang="en-US" sz="2400" b="1" dirty="0" smtClean="0">
                <a:solidFill>
                  <a:srgbClr val="0099FF"/>
                </a:solidFill>
                <a:latin typeface="Gill Sans"/>
              </a:rPr>
              <a:t>Domestic Chicken:</a:t>
            </a:r>
            <a:r>
              <a:rPr lang="en-US" altLang="en-US" sz="2000" b="1" dirty="0" smtClean="0">
                <a:latin typeface="Gill Sans"/>
              </a:rPr>
              <a:t>  </a:t>
            </a:r>
            <a:br>
              <a:rPr lang="en-US" altLang="en-US" sz="2000" b="1" dirty="0" smtClean="0">
                <a:latin typeface="Gill Sans"/>
              </a:rPr>
            </a:br>
            <a:r>
              <a:rPr lang="en-US" altLang="en-US" sz="2000" dirty="0" smtClean="0">
                <a:solidFill>
                  <a:schemeClr val="bg1"/>
                </a:solidFill>
                <a:latin typeface="Gill Sans"/>
              </a:rPr>
              <a:t>Able to fly short distances to escape predators.</a:t>
            </a:r>
          </a:p>
        </p:txBody>
      </p:sp>
      <p:sp>
        <p:nvSpPr>
          <p:cNvPr id="8" name="Title 1"/>
          <p:cNvSpPr>
            <a:spLocks/>
          </p:cNvSpPr>
          <p:nvPr/>
        </p:nvSpPr>
        <p:spPr bwMode="auto">
          <a:xfrm>
            <a:off x="152400" y="-23813"/>
            <a:ext cx="9144000" cy="141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l">
              <a:defRPr/>
            </a:pPr>
            <a:r>
              <a:rPr lang="en-US" sz="3200" dirty="0" smtClean="0">
                <a:solidFill>
                  <a:schemeClr val="bg1"/>
                </a:solidFill>
                <a:latin typeface="Gill Sans" charset="0"/>
              </a:rPr>
              <a:t>Flightless Bird?	</a:t>
            </a:r>
            <a:r>
              <a:rPr lang="en-US" sz="3200" b="1" dirty="0" smtClean="0">
                <a:solidFill>
                  <a:schemeClr val="bg1"/>
                </a:solidFill>
                <a:latin typeface="Gill Sans" charset="0"/>
              </a:rPr>
              <a:t>Chicken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200" y="6149185"/>
            <a:ext cx="2481942" cy="386328"/>
          </a:xfrm>
          <a:prstGeom prst="rect">
            <a:avLst/>
          </a:prstGeom>
        </p:spPr>
      </p:pic>
      <p:pic>
        <p:nvPicPr>
          <p:cNvPr id="45058" name="Picture 2" descr="Image result for chicken flyi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24" b="19906"/>
          <a:stretch/>
        </p:blipFill>
        <p:spPr bwMode="auto">
          <a:xfrm>
            <a:off x="212272" y="2808061"/>
            <a:ext cx="3600622" cy="2837996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62" name="Picture 6" descr="Image result for domestic chicken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14" r="12402" b="17239"/>
          <a:stretch/>
        </p:blipFill>
        <p:spPr bwMode="auto">
          <a:xfrm>
            <a:off x="5427513" y="963589"/>
            <a:ext cx="3542314" cy="4682468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64" name="Picture 8" descr="Related image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24" t="5477" r="35238"/>
          <a:stretch/>
        </p:blipFill>
        <p:spPr bwMode="auto">
          <a:xfrm>
            <a:off x="2902857" y="963589"/>
            <a:ext cx="2366880" cy="2914537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29456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Box 3"/>
          <p:cNvSpPr txBox="1">
            <a:spLocks noChangeArrowheads="1"/>
          </p:cNvSpPr>
          <p:nvPr/>
        </p:nvSpPr>
        <p:spPr bwMode="auto">
          <a:xfrm>
            <a:off x="152400" y="1723732"/>
            <a:ext cx="3220094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US" altLang="en-US" sz="2000" dirty="0" smtClean="0">
                <a:solidFill>
                  <a:schemeClr val="bg1"/>
                </a:solidFill>
                <a:latin typeface="Gill Sans"/>
              </a:rPr>
              <a:t>True flightless bird!</a:t>
            </a:r>
          </a:p>
          <a:p>
            <a:pPr algn="l" eaLnBrk="1" hangingPunct="1"/>
            <a:endParaRPr lang="en-US" altLang="en-US" sz="2000" b="1" dirty="0" smtClean="0">
              <a:latin typeface="Gill Sans"/>
            </a:endParaRPr>
          </a:p>
          <a:p>
            <a:pPr algn="l" eaLnBrk="1" hangingPunct="1"/>
            <a:r>
              <a:rPr lang="en-US" altLang="en-US" sz="2000" dirty="0" smtClean="0">
                <a:solidFill>
                  <a:schemeClr val="bg1"/>
                </a:solidFill>
                <a:latin typeface="Gill Sans"/>
              </a:rPr>
              <a:t>Found in Australia</a:t>
            </a:r>
          </a:p>
          <a:p>
            <a:pPr algn="l" eaLnBrk="1" hangingPunct="1"/>
            <a:endParaRPr lang="en-US" altLang="en-US" sz="2000" dirty="0" smtClean="0">
              <a:solidFill>
                <a:schemeClr val="bg1"/>
              </a:solidFill>
              <a:latin typeface="Gill Sans"/>
            </a:endParaRPr>
          </a:p>
          <a:p>
            <a:pPr algn="l" eaLnBrk="1" hangingPunct="1"/>
            <a:r>
              <a:rPr lang="en-US" altLang="en-US" sz="2000" dirty="0" smtClean="0">
                <a:solidFill>
                  <a:schemeClr val="bg1"/>
                </a:solidFill>
                <a:latin typeface="Gill Sans"/>
              </a:rPr>
              <a:t>2</a:t>
            </a:r>
            <a:r>
              <a:rPr lang="en-US" altLang="en-US" sz="2000" baseline="30000" dirty="0" smtClean="0">
                <a:solidFill>
                  <a:schemeClr val="bg1"/>
                </a:solidFill>
                <a:latin typeface="Gill Sans"/>
              </a:rPr>
              <a:t>nd</a:t>
            </a:r>
            <a:r>
              <a:rPr lang="en-US" altLang="en-US" sz="2000" dirty="0" smtClean="0">
                <a:solidFill>
                  <a:schemeClr val="bg1"/>
                </a:solidFill>
                <a:latin typeface="Gill Sans"/>
              </a:rPr>
              <a:t> tallest bird in the world</a:t>
            </a:r>
            <a:endParaRPr lang="en-US" altLang="en-US" sz="2000" dirty="0" smtClean="0">
              <a:solidFill>
                <a:schemeClr val="bg1"/>
              </a:solidFill>
              <a:latin typeface="Gill Sans"/>
            </a:endParaRPr>
          </a:p>
          <a:p>
            <a:pPr algn="l" eaLnBrk="1" hangingPunct="1"/>
            <a:endParaRPr lang="en-US" altLang="en-US" sz="2000" dirty="0" smtClean="0">
              <a:solidFill>
                <a:schemeClr val="bg1"/>
              </a:solidFill>
              <a:latin typeface="Gill Sans"/>
            </a:endParaRPr>
          </a:p>
          <a:p>
            <a:pPr algn="l" eaLnBrk="1" hangingPunct="1"/>
            <a:r>
              <a:rPr lang="en-US" altLang="en-US" sz="2000" dirty="0" smtClean="0">
                <a:solidFill>
                  <a:schemeClr val="bg1"/>
                </a:solidFill>
                <a:latin typeface="Gill Sans"/>
              </a:rPr>
              <a:t>Smaller wings</a:t>
            </a:r>
          </a:p>
          <a:p>
            <a:pPr algn="l" eaLnBrk="1" hangingPunct="1"/>
            <a:endParaRPr lang="en-US" altLang="en-US" sz="2000" dirty="0" smtClean="0">
              <a:solidFill>
                <a:schemeClr val="bg1"/>
              </a:solidFill>
              <a:latin typeface="Gill Sans"/>
            </a:endParaRPr>
          </a:p>
          <a:p>
            <a:pPr algn="l" eaLnBrk="1" hangingPunct="1"/>
            <a:r>
              <a:rPr lang="en-US" altLang="en-US" sz="2000" dirty="0" smtClean="0">
                <a:solidFill>
                  <a:schemeClr val="bg1"/>
                </a:solidFill>
                <a:latin typeface="Gill Sans"/>
              </a:rPr>
              <a:t>Absent keel (anchors muscles needed for light).</a:t>
            </a:r>
          </a:p>
          <a:p>
            <a:pPr algn="l" eaLnBrk="1" hangingPunct="1"/>
            <a:endParaRPr lang="en-US" altLang="en-US" sz="2000" dirty="0">
              <a:solidFill>
                <a:schemeClr val="bg1"/>
              </a:solidFill>
              <a:latin typeface="Gill Sans"/>
            </a:endParaRPr>
          </a:p>
          <a:p>
            <a:pPr algn="l" eaLnBrk="1" hangingPunct="1"/>
            <a:r>
              <a:rPr lang="en-US" altLang="en-US" sz="2000" dirty="0" smtClean="0">
                <a:solidFill>
                  <a:schemeClr val="bg1"/>
                </a:solidFill>
                <a:latin typeface="Gill Sans"/>
              </a:rPr>
              <a:t>Adapted for running (up to 30 mph!)</a:t>
            </a:r>
          </a:p>
          <a:p>
            <a:pPr algn="l" eaLnBrk="1" hangingPunct="1"/>
            <a:endParaRPr lang="en-US" altLang="en-US" sz="2000" dirty="0" smtClean="0">
              <a:solidFill>
                <a:schemeClr val="bg1"/>
              </a:solidFill>
              <a:latin typeface="Gill Sans"/>
            </a:endParaRPr>
          </a:p>
        </p:txBody>
      </p:sp>
      <p:sp>
        <p:nvSpPr>
          <p:cNvPr id="8" name="Title 1"/>
          <p:cNvSpPr>
            <a:spLocks/>
          </p:cNvSpPr>
          <p:nvPr/>
        </p:nvSpPr>
        <p:spPr bwMode="auto">
          <a:xfrm>
            <a:off x="152400" y="306094"/>
            <a:ext cx="9144000" cy="141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l">
              <a:defRPr/>
            </a:pPr>
            <a:r>
              <a:rPr lang="en-US" sz="3200" dirty="0" smtClean="0">
                <a:solidFill>
                  <a:schemeClr val="bg1"/>
                </a:solidFill>
                <a:latin typeface="Gill Sans" charset="0"/>
              </a:rPr>
              <a:t>Flightless Bird!</a:t>
            </a:r>
          </a:p>
          <a:p>
            <a:pPr algn="l">
              <a:defRPr/>
            </a:pPr>
            <a:r>
              <a:rPr lang="en-US" sz="3200" b="1" dirty="0" smtClean="0">
                <a:solidFill>
                  <a:schemeClr val="bg1"/>
                </a:solidFill>
                <a:latin typeface="Gill Sans" charset="0"/>
              </a:rPr>
              <a:t>EMU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200" y="6149185"/>
            <a:ext cx="2481942" cy="386328"/>
          </a:xfrm>
          <a:prstGeom prst="rect">
            <a:avLst/>
          </a:prstGeom>
        </p:spPr>
      </p:pic>
      <p:pic>
        <p:nvPicPr>
          <p:cNvPr id="47106" name="Picture 2" descr="Image result for emu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46" r="13585"/>
          <a:stretch/>
        </p:blipFill>
        <p:spPr bwMode="auto">
          <a:xfrm>
            <a:off x="3372494" y="568890"/>
            <a:ext cx="5408648" cy="5465786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79286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Box 3"/>
          <p:cNvSpPr txBox="1">
            <a:spLocks noChangeArrowheads="1"/>
          </p:cNvSpPr>
          <p:nvPr/>
        </p:nvSpPr>
        <p:spPr bwMode="auto">
          <a:xfrm>
            <a:off x="152400" y="1723732"/>
            <a:ext cx="3220094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US" altLang="en-US" sz="2000" dirty="0" smtClean="0">
                <a:solidFill>
                  <a:schemeClr val="bg1"/>
                </a:solidFill>
                <a:latin typeface="Gill Sans"/>
              </a:rPr>
              <a:t>True flightless bird!</a:t>
            </a:r>
          </a:p>
          <a:p>
            <a:pPr algn="l" eaLnBrk="1" hangingPunct="1"/>
            <a:endParaRPr lang="en-US" altLang="en-US" sz="2000" b="1" dirty="0" smtClean="0">
              <a:latin typeface="Gill Sans"/>
            </a:endParaRPr>
          </a:p>
          <a:p>
            <a:pPr algn="l" eaLnBrk="1" hangingPunct="1"/>
            <a:r>
              <a:rPr lang="en-US" altLang="en-US" sz="2000" dirty="0" smtClean="0">
                <a:solidFill>
                  <a:schemeClr val="bg1"/>
                </a:solidFill>
                <a:latin typeface="Gill Sans"/>
              </a:rPr>
              <a:t>Found in Africa</a:t>
            </a:r>
          </a:p>
          <a:p>
            <a:pPr algn="l" eaLnBrk="1" hangingPunct="1"/>
            <a:endParaRPr lang="en-US" altLang="en-US" sz="2000" dirty="0" smtClean="0">
              <a:solidFill>
                <a:schemeClr val="bg1"/>
              </a:solidFill>
              <a:latin typeface="Gill Sans"/>
            </a:endParaRPr>
          </a:p>
          <a:p>
            <a:pPr algn="l" eaLnBrk="1" hangingPunct="1"/>
            <a:r>
              <a:rPr lang="en-US" altLang="en-US" sz="2000" dirty="0">
                <a:solidFill>
                  <a:schemeClr val="bg1"/>
                </a:solidFill>
                <a:latin typeface="Gill Sans"/>
              </a:rPr>
              <a:t>T</a:t>
            </a:r>
            <a:r>
              <a:rPr lang="en-US" altLang="en-US" sz="2000" dirty="0" smtClean="0">
                <a:solidFill>
                  <a:schemeClr val="bg1"/>
                </a:solidFill>
                <a:latin typeface="Gill Sans"/>
              </a:rPr>
              <a:t>allest bird in the world</a:t>
            </a:r>
            <a:br>
              <a:rPr lang="en-US" altLang="en-US" sz="2000" dirty="0" smtClean="0">
                <a:solidFill>
                  <a:schemeClr val="bg1"/>
                </a:solidFill>
                <a:latin typeface="Gill Sans"/>
              </a:rPr>
            </a:br>
            <a:r>
              <a:rPr lang="en-US" altLang="en-US" sz="2000" dirty="0" smtClean="0">
                <a:solidFill>
                  <a:schemeClr val="bg1"/>
                </a:solidFill>
                <a:latin typeface="Gill Sans"/>
              </a:rPr>
              <a:t>(6-9 feet)</a:t>
            </a:r>
            <a:endParaRPr lang="en-US" altLang="en-US" sz="2000" dirty="0" smtClean="0">
              <a:solidFill>
                <a:schemeClr val="bg1"/>
              </a:solidFill>
              <a:latin typeface="Gill Sans"/>
            </a:endParaRPr>
          </a:p>
          <a:p>
            <a:pPr algn="l" eaLnBrk="1" hangingPunct="1"/>
            <a:endParaRPr lang="en-US" altLang="en-US" sz="2000" dirty="0" smtClean="0">
              <a:solidFill>
                <a:schemeClr val="bg1"/>
              </a:solidFill>
              <a:latin typeface="Gill Sans"/>
            </a:endParaRPr>
          </a:p>
          <a:p>
            <a:pPr algn="l" eaLnBrk="1" hangingPunct="1"/>
            <a:r>
              <a:rPr lang="en-US" altLang="en-US" sz="2000" dirty="0" smtClean="0">
                <a:solidFill>
                  <a:schemeClr val="bg1"/>
                </a:solidFill>
                <a:latin typeface="Gill Sans"/>
              </a:rPr>
              <a:t>Smaller wings</a:t>
            </a:r>
          </a:p>
          <a:p>
            <a:pPr algn="l" eaLnBrk="1" hangingPunct="1"/>
            <a:endParaRPr lang="en-US" altLang="en-US" sz="2000" dirty="0" smtClean="0">
              <a:solidFill>
                <a:schemeClr val="bg1"/>
              </a:solidFill>
              <a:latin typeface="Gill Sans"/>
            </a:endParaRPr>
          </a:p>
          <a:p>
            <a:pPr algn="l" eaLnBrk="1" hangingPunct="1"/>
            <a:r>
              <a:rPr lang="en-US" altLang="en-US" sz="2000" dirty="0" smtClean="0">
                <a:solidFill>
                  <a:schemeClr val="bg1"/>
                </a:solidFill>
                <a:latin typeface="Gill Sans"/>
              </a:rPr>
              <a:t>Absent keel (anchors muscles needed for light).</a:t>
            </a:r>
          </a:p>
          <a:p>
            <a:pPr algn="l" eaLnBrk="1" hangingPunct="1"/>
            <a:endParaRPr lang="en-US" altLang="en-US" sz="2000" dirty="0">
              <a:solidFill>
                <a:schemeClr val="bg1"/>
              </a:solidFill>
              <a:latin typeface="Gill Sans"/>
            </a:endParaRPr>
          </a:p>
          <a:p>
            <a:pPr algn="l" eaLnBrk="1" hangingPunct="1"/>
            <a:r>
              <a:rPr lang="en-US" altLang="en-US" sz="2000" dirty="0" smtClean="0">
                <a:solidFill>
                  <a:schemeClr val="bg1"/>
                </a:solidFill>
                <a:latin typeface="Gill Sans"/>
              </a:rPr>
              <a:t>Adapted for running (up to 43 mph!)</a:t>
            </a:r>
          </a:p>
          <a:p>
            <a:pPr algn="l" eaLnBrk="1" hangingPunct="1"/>
            <a:endParaRPr lang="en-US" altLang="en-US" sz="2000" dirty="0" smtClean="0">
              <a:solidFill>
                <a:schemeClr val="bg1"/>
              </a:solidFill>
              <a:latin typeface="Gill Sans"/>
            </a:endParaRPr>
          </a:p>
        </p:txBody>
      </p:sp>
      <p:sp>
        <p:nvSpPr>
          <p:cNvPr id="8" name="Title 1"/>
          <p:cNvSpPr>
            <a:spLocks/>
          </p:cNvSpPr>
          <p:nvPr/>
        </p:nvSpPr>
        <p:spPr bwMode="auto">
          <a:xfrm>
            <a:off x="152400" y="306094"/>
            <a:ext cx="9144000" cy="141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l">
              <a:defRPr/>
            </a:pPr>
            <a:r>
              <a:rPr lang="en-US" sz="3200" dirty="0" smtClean="0">
                <a:solidFill>
                  <a:schemeClr val="bg1"/>
                </a:solidFill>
                <a:latin typeface="Gill Sans" charset="0"/>
              </a:rPr>
              <a:t>Flightless Bird!</a:t>
            </a:r>
          </a:p>
          <a:p>
            <a:pPr algn="l">
              <a:defRPr/>
            </a:pPr>
            <a:r>
              <a:rPr lang="en-US" sz="3200" b="1" dirty="0" smtClean="0">
                <a:solidFill>
                  <a:schemeClr val="bg1"/>
                </a:solidFill>
                <a:latin typeface="Gill Sans" charset="0"/>
              </a:rPr>
              <a:t>Ostrich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200" y="6149185"/>
            <a:ext cx="2481942" cy="386328"/>
          </a:xfrm>
          <a:prstGeom prst="rect">
            <a:avLst/>
          </a:prstGeom>
        </p:spPr>
      </p:pic>
      <p:pic>
        <p:nvPicPr>
          <p:cNvPr id="49154" name="Picture 2" descr="Image result for Ostrich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6" t="9461" r="20737" b="5984"/>
          <a:stretch/>
        </p:blipFill>
        <p:spPr bwMode="auto">
          <a:xfrm>
            <a:off x="3811390" y="306094"/>
            <a:ext cx="4853638" cy="5843091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41656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Box 3"/>
          <p:cNvSpPr txBox="1">
            <a:spLocks noChangeArrowheads="1"/>
          </p:cNvSpPr>
          <p:nvPr/>
        </p:nvSpPr>
        <p:spPr bwMode="auto">
          <a:xfrm>
            <a:off x="174170" y="2500646"/>
            <a:ext cx="521063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US" altLang="en-US" sz="2000" dirty="0" smtClean="0">
                <a:solidFill>
                  <a:schemeClr val="bg1"/>
                </a:solidFill>
                <a:latin typeface="Gill Sans"/>
              </a:rPr>
              <a:t>True flightless bird!</a:t>
            </a:r>
          </a:p>
          <a:p>
            <a:pPr algn="l" eaLnBrk="1" hangingPunct="1"/>
            <a:endParaRPr lang="en-US" altLang="en-US" sz="2000" b="1" dirty="0" smtClean="0">
              <a:latin typeface="Gill Sans"/>
            </a:endParaRPr>
          </a:p>
          <a:p>
            <a:pPr algn="l" eaLnBrk="1" hangingPunct="1"/>
            <a:r>
              <a:rPr lang="en-US" altLang="en-US" sz="2000" dirty="0" smtClean="0">
                <a:solidFill>
                  <a:schemeClr val="bg1"/>
                </a:solidFill>
                <a:latin typeface="Gill Sans"/>
              </a:rPr>
              <a:t>Found in New Zealand</a:t>
            </a:r>
          </a:p>
          <a:p>
            <a:pPr algn="l" eaLnBrk="1" hangingPunct="1"/>
            <a:endParaRPr lang="en-US" altLang="en-US" sz="2000" dirty="0" smtClean="0">
              <a:solidFill>
                <a:schemeClr val="bg1"/>
              </a:solidFill>
              <a:latin typeface="Gill Sans"/>
            </a:endParaRPr>
          </a:p>
          <a:p>
            <a:pPr algn="l" eaLnBrk="1" hangingPunct="1"/>
            <a:r>
              <a:rPr lang="en-US" altLang="en-US" sz="2000" dirty="0" smtClean="0">
                <a:solidFill>
                  <a:schemeClr val="bg1"/>
                </a:solidFill>
                <a:latin typeface="Gill Sans"/>
              </a:rPr>
              <a:t>Tiny wings structures</a:t>
            </a:r>
          </a:p>
          <a:p>
            <a:pPr algn="l" eaLnBrk="1" hangingPunct="1"/>
            <a:endParaRPr lang="en-US" altLang="en-US" sz="2000" dirty="0" smtClean="0">
              <a:solidFill>
                <a:schemeClr val="bg1"/>
              </a:solidFill>
              <a:latin typeface="Gill Sans"/>
            </a:endParaRPr>
          </a:p>
          <a:p>
            <a:pPr algn="l" eaLnBrk="1" hangingPunct="1"/>
            <a:r>
              <a:rPr lang="en-US" altLang="en-US" sz="2000" dirty="0" smtClean="0">
                <a:solidFill>
                  <a:schemeClr val="bg1"/>
                </a:solidFill>
                <a:latin typeface="Gill Sans"/>
              </a:rPr>
              <a:t>No keel (anchors muscles needed for light).</a:t>
            </a:r>
          </a:p>
          <a:p>
            <a:pPr algn="l" eaLnBrk="1" hangingPunct="1"/>
            <a:endParaRPr lang="en-US" altLang="en-US" sz="2000" dirty="0">
              <a:solidFill>
                <a:schemeClr val="bg1"/>
              </a:solidFill>
              <a:latin typeface="Gill Sans"/>
            </a:endParaRPr>
          </a:p>
          <a:p>
            <a:pPr algn="l" eaLnBrk="1" hangingPunct="1"/>
            <a:r>
              <a:rPr lang="en-US" altLang="en-US" sz="2000" dirty="0" smtClean="0">
                <a:solidFill>
                  <a:schemeClr val="bg1"/>
                </a:solidFill>
                <a:latin typeface="Gill Sans"/>
              </a:rPr>
              <a:t>Adapted to living on an island with no predators &amp; no need to escape</a:t>
            </a:r>
          </a:p>
          <a:p>
            <a:pPr algn="l" eaLnBrk="1" hangingPunct="1"/>
            <a:endParaRPr lang="en-US" altLang="en-US" sz="2000" dirty="0">
              <a:solidFill>
                <a:schemeClr val="bg1"/>
              </a:solidFill>
              <a:latin typeface="Gill Sans"/>
            </a:endParaRPr>
          </a:p>
          <a:p>
            <a:pPr algn="l" eaLnBrk="1" hangingPunct="1"/>
            <a:r>
              <a:rPr lang="en-US" altLang="en-US" sz="2000" dirty="0" smtClean="0">
                <a:solidFill>
                  <a:schemeClr val="bg1"/>
                </a:solidFill>
                <a:latin typeface="Gill Sans"/>
              </a:rPr>
              <a:t>Nocturnal (only out at night), practically blind</a:t>
            </a:r>
          </a:p>
        </p:txBody>
      </p:sp>
      <p:sp>
        <p:nvSpPr>
          <p:cNvPr id="8" name="Title 1"/>
          <p:cNvSpPr>
            <a:spLocks/>
          </p:cNvSpPr>
          <p:nvPr/>
        </p:nvSpPr>
        <p:spPr bwMode="auto">
          <a:xfrm>
            <a:off x="304800" y="306094"/>
            <a:ext cx="8991600" cy="141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l">
              <a:defRPr/>
            </a:pPr>
            <a:r>
              <a:rPr lang="en-US" sz="3200" dirty="0" smtClean="0">
                <a:solidFill>
                  <a:schemeClr val="bg1"/>
                </a:solidFill>
                <a:latin typeface="Gill Sans" charset="0"/>
              </a:rPr>
              <a:t>Flightless Bird!</a:t>
            </a:r>
          </a:p>
          <a:p>
            <a:pPr algn="l">
              <a:defRPr/>
            </a:pPr>
            <a:r>
              <a:rPr lang="en-US" sz="3200" b="1" dirty="0" smtClean="0">
                <a:solidFill>
                  <a:schemeClr val="bg1"/>
                </a:solidFill>
                <a:latin typeface="Gill Sans" charset="0"/>
              </a:rPr>
              <a:t>Kiwi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200" y="6308839"/>
            <a:ext cx="2481942" cy="386328"/>
          </a:xfrm>
          <a:prstGeom prst="rect">
            <a:avLst/>
          </a:prstGeom>
        </p:spPr>
      </p:pic>
      <p:pic>
        <p:nvPicPr>
          <p:cNvPr id="50178" name="Picture 2" descr="Image result for kiwi bir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6" r="24476"/>
          <a:stretch/>
        </p:blipFill>
        <p:spPr bwMode="auto">
          <a:xfrm>
            <a:off x="4078514" y="306095"/>
            <a:ext cx="4702628" cy="3849778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182" name="Picture 6" descr="Related imag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1" t="7431" r="13439"/>
          <a:stretch/>
        </p:blipFill>
        <p:spPr bwMode="auto">
          <a:xfrm>
            <a:off x="5495376" y="4210472"/>
            <a:ext cx="3285766" cy="2105211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55120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Box 3"/>
          <p:cNvSpPr txBox="1">
            <a:spLocks noChangeArrowheads="1"/>
          </p:cNvSpPr>
          <p:nvPr/>
        </p:nvSpPr>
        <p:spPr bwMode="auto">
          <a:xfrm>
            <a:off x="152400" y="1723732"/>
            <a:ext cx="3374570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US" altLang="en-US" sz="2000" dirty="0" smtClean="0">
                <a:solidFill>
                  <a:schemeClr val="bg1"/>
                </a:solidFill>
                <a:latin typeface="Gill Sans"/>
              </a:rPr>
              <a:t>True flightless birds!</a:t>
            </a:r>
          </a:p>
          <a:p>
            <a:pPr algn="l" eaLnBrk="1" hangingPunct="1"/>
            <a:endParaRPr lang="en-US" altLang="en-US" sz="2000" b="1" dirty="0" smtClean="0">
              <a:latin typeface="Gill Sans"/>
            </a:endParaRPr>
          </a:p>
          <a:p>
            <a:pPr algn="l" eaLnBrk="1" hangingPunct="1"/>
            <a:r>
              <a:rPr lang="en-US" altLang="en-US" sz="2000" dirty="0" smtClean="0">
                <a:solidFill>
                  <a:schemeClr val="bg1"/>
                </a:solidFill>
                <a:latin typeface="Gill Sans"/>
              </a:rPr>
              <a:t>Found in Antarctica &amp; </a:t>
            </a:r>
            <a:r>
              <a:rPr lang="en-US" altLang="en-US" sz="2000" dirty="0" smtClean="0">
                <a:solidFill>
                  <a:schemeClr val="bg1"/>
                </a:solidFill>
                <a:latin typeface="Gill Sans"/>
              </a:rPr>
              <a:t>other parts of the Southern Hemisphere</a:t>
            </a:r>
            <a:endParaRPr lang="en-US" altLang="en-US" sz="2000" dirty="0" smtClean="0">
              <a:solidFill>
                <a:schemeClr val="bg1"/>
              </a:solidFill>
              <a:latin typeface="Gill Sans"/>
            </a:endParaRPr>
          </a:p>
          <a:p>
            <a:pPr algn="l" eaLnBrk="1" hangingPunct="1"/>
            <a:endParaRPr lang="en-US" altLang="en-US" sz="2000" dirty="0" smtClean="0">
              <a:solidFill>
                <a:schemeClr val="bg1"/>
              </a:solidFill>
              <a:latin typeface="Gill Sans"/>
            </a:endParaRPr>
          </a:p>
          <a:p>
            <a:pPr algn="l" eaLnBrk="1" hangingPunct="1"/>
            <a:r>
              <a:rPr lang="en-US" altLang="en-US" sz="2000" dirty="0" smtClean="0">
                <a:solidFill>
                  <a:schemeClr val="bg1"/>
                </a:solidFill>
                <a:latin typeface="Gill Sans"/>
              </a:rPr>
              <a:t>20 species worldwide</a:t>
            </a:r>
            <a:endParaRPr lang="en-US" altLang="en-US" sz="2000" dirty="0" smtClean="0">
              <a:solidFill>
                <a:schemeClr val="bg1"/>
              </a:solidFill>
              <a:latin typeface="Gill Sans"/>
            </a:endParaRPr>
          </a:p>
          <a:p>
            <a:pPr algn="l" eaLnBrk="1" hangingPunct="1"/>
            <a:endParaRPr lang="en-US" altLang="en-US" sz="2000" dirty="0" smtClean="0">
              <a:solidFill>
                <a:schemeClr val="bg1"/>
              </a:solidFill>
              <a:latin typeface="Gill Sans"/>
            </a:endParaRPr>
          </a:p>
          <a:p>
            <a:pPr algn="l" eaLnBrk="1" hangingPunct="1"/>
            <a:r>
              <a:rPr lang="en-US" altLang="en-US" sz="2000" dirty="0" smtClean="0">
                <a:solidFill>
                  <a:schemeClr val="bg1"/>
                </a:solidFill>
                <a:latin typeface="Gill Sans"/>
              </a:rPr>
              <a:t>Smaller wings, reduced keel (muscles needed for flight)</a:t>
            </a:r>
          </a:p>
          <a:p>
            <a:pPr algn="l" eaLnBrk="1" hangingPunct="1"/>
            <a:endParaRPr lang="en-US" altLang="en-US" sz="2000" dirty="0" smtClean="0">
              <a:solidFill>
                <a:schemeClr val="bg1"/>
              </a:solidFill>
              <a:latin typeface="Gill Sans"/>
            </a:endParaRPr>
          </a:p>
          <a:p>
            <a:pPr algn="l" eaLnBrk="1" hangingPunct="1"/>
            <a:r>
              <a:rPr lang="en-US" altLang="en-US" sz="2000" dirty="0" smtClean="0">
                <a:solidFill>
                  <a:schemeClr val="bg1"/>
                </a:solidFill>
                <a:latin typeface="Gill Sans"/>
              </a:rPr>
              <a:t>Highly adapted to swimming and aquatic life.</a:t>
            </a:r>
          </a:p>
          <a:p>
            <a:pPr algn="l" eaLnBrk="1" hangingPunct="1"/>
            <a:endParaRPr lang="en-US" altLang="en-US" sz="2000" dirty="0" smtClean="0">
              <a:solidFill>
                <a:schemeClr val="bg1"/>
              </a:solidFill>
              <a:latin typeface="Gill Sans"/>
            </a:endParaRPr>
          </a:p>
        </p:txBody>
      </p:sp>
      <p:sp>
        <p:nvSpPr>
          <p:cNvPr id="8" name="Title 1"/>
          <p:cNvSpPr>
            <a:spLocks/>
          </p:cNvSpPr>
          <p:nvPr/>
        </p:nvSpPr>
        <p:spPr bwMode="auto">
          <a:xfrm>
            <a:off x="152400" y="306094"/>
            <a:ext cx="9144000" cy="141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l">
              <a:defRPr/>
            </a:pPr>
            <a:r>
              <a:rPr lang="en-US" sz="3200" dirty="0" smtClean="0">
                <a:solidFill>
                  <a:schemeClr val="bg1"/>
                </a:solidFill>
                <a:latin typeface="Gill Sans" charset="0"/>
              </a:rPr>
              <a:t>Flightless Bird!</a:t>
            </a:r>
          </a:p>
          <a:p>
            <a:pPr algn="l">
              <a:defRPr/>
            </a:pPr>
            <a:r>
              <a:rPr lang="en-US" sz="3200" b="1" dirty="0" smtClean="0">
                <a:solidFill>
                  <a:schemeClr val="bg1"/>
                </a:solidFill>
                <a:latin typeface="Gill Sans" charset="0"/>
              </a:rPr>
              <a:t>Penguins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200" y="6149185"/>
            <a:ext cx="2481942" cy="386328"/>
          </a:xfrm>
          <a:prstGeom prst="rect">
            <a:avLst/>
          </a:prstGeom>
        </p:spPr>
      </p:pic>
      <p:pic>
        <p:nvPicPr>
          <p:cNvPr id="48130" name="Picture 2" descr="Image result for penguins animal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6" t="6421" b="4411"/>
          <a:stretch/>
        </p:blipFill>
        <p:spPr bwMode="auto">
          <a:xfrm>
            <a:off x="3614054" y="306094"/>
            <a:ext cx="5254171" cy="3207657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2" name="Picture 4" descr="Image result for penguins animal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8" r="15494"/>
          <a:stretch/>
        </p:blipFill>
        <p:spPr bwMode="auto">
          <a:xfrm>
            <a:off x="6226625" y="3614322"/>
            <a:ext cx="2656114" cy="235944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4" name="Picture 6" descr="Image result for penguins animal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0" t="18444" r="38842" b="4214"/>
          <a:stretch/>
        </p:blipFill>
        <p:spPr bwMode="auto">
          <a:xfrm>
            <a:off x="3604718" y="3614322"/>
            <a:ext cx="2520306" cy="235944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91667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Habita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Habitat">
      <a:majorFont>
        <a:latin typeface="Book Antiqua"/>
        <a:ea typeface=""/>
        <a:cs typeface=""/>
        <a:font script="Jpan" typeface="ＭＳ 明朝"/>
      </a:majorFont>
      <a:minorFont>
        <a:latin typeface="Book Antiqua"/>
        <a:ea typeface=""/>
        <a:cs typeface=""/>
        <a:font script="Jpan" typeface="ＭＳ 明朝"/>
      </a:minorFont>
    </a:fontScheme>
    <a:fmtScheme name="Habitat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30000"/>
              </a:schemeClr>
              <a:schemeClr val="phClr">
                <a:satMod val="275000"/>
              </a:schemeClr>
            </a:duotone>
          </a:blip>
          <a:tile tx="0" ty="0" sx="40000" sy="4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40000"/>
                <a:satMod val="130000"/>
              </a:schemeClr>
              <a:schemeClr val="phClr">
                <a:satMod val="275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0000"/>
              <a:satMod val="105000"/>
            </a:schemeClr>
          </a:solidFill>
          <a:prstDash val="solid"/>
        </a:ln>
        <a:ln w="25400" cap="flat" cmpd="sng" algn="ctr">
          <a:solidFill>
            <a:schemeClr val="phClr">
              <a:shade val="80000"/>
            </a:schemeClr>
          </a:solidFill>
          <a:prstDash val="solid"/>
        </a:ln>
        <a:ln w="25400" cap="flat" cmpd="sng" algn="ctr">
          <a:solidFill>
            <a:schemeClr val="phClr">
              <a:shade val="7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r="4200000" sx="105000" sy="105000" algn="t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76200" dist="25400" dir="13200000">
              <a:srgbClr val="000000">
                <a:alpha val="80000"/>
              </a:srgb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19800000"/>
            </a:lightRig>
          </a:scene3d>
          <a:sp3d prstMaterial="softEdge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1824</TotalTime>
  <Words>208</Words>
  <Application>Microsoft Office PowerPoint</Application>
  <PresentationFormat>On-screen Show (4:3)</PresentationFormat>
  <Paragraphs>79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ＭＳ Ｐゴシック</vt:lpstr>
      <vt:lpstr>Book Antiqua</vt:lpstr>
      <vt:lpstr>Wingdings 2</vt:lpstr>
      <vt:lpstr>Calibri</vt:lpstr>
      <vt:lpstr>Gill Sans</vt:lpstr>
      <vt:lpstr>Habitat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Amy Roberts</dc:creator>
  <cp:lastModifiedBy>Weeks, Katherine</cp:lastModifiedBy>
  <cp:revision>191</cp:revision>
  <dcterms:created xsi:type="dcterms:W3CDTF">2011-01-28T17:38:25Z</dcterms:created>
  <dcterms:modified xsi:type="dcterms:W3CDTF">2018-08-13T20:22:37Z</dcterms:modified>
</cp:coreProperties>
</file>